
<file path=[Content_Types].xml><?xml version="1.0" encoding="utf-8"?>
<Types xmlns="http://schemas.openxmlformats.org/package/2006/content-types">
  <Default Extension="rels" ContentType="application/vnd.openxmlformats-package.relationships+xml"/>
  <Default Extension="xml" ContentType="application/xml"/>
  <Default Extension="vml" ContentType="application/vnd.openxmlformats-officedocument.vmlDrawing"/>
  <Default Extension="fntdata" ContentType="application/x-fontdata"/>
  <Default Extension="bmp" ContentType="image/bmp"/>
  <Default Extension="jpeg" ContentType="image/jpeg"/>
  <Default Extension="png" ContentType="image/png"/>
  <Default Extension="gif" ContentType="image/gif"/>
  <Default Extension="tif" ContentType="image/tif"/>
  <Default Extension="emf" ContentType="image/x-emf"/>
  <Default Extension="wmf" ContentType="image/x-wmf"/>
  <Default Extension="pct" ContentType="image/pct"/>
  <Default Extension="pcx" ContentType="image/pcx"/>
  <Default Extension="tga" ContentType="image/tga"/>
  <Default Extension="svg" ContentType="image/svg+xml"/>
  <Default Extension="avi" ContentType="video/avi"/>
  <Default Extension="wmv" ContentType="video/wmv"/>
  <Default Extension="mpg" ContentType="video/mpeg"/>
  <Default Extension="mpeg" ContentType="video/mpeg"/>
  <Default Extension="mp2" ContentType="video/mpeg"/>
  <Default Extension="mp4" ContentType="video/mpeg"/>
  <Default Extension="wma" ContentType="audio/x-ms-wma"/>
  <Default Extension="mid" ContentType="audio/unknown"/>
  <Default Extension="midi" ContentType="audio/unknown"/>
  <Default Extension="rmi" ContentType="audio/unknown"/>
  <Default Extension="mp3" ContentType="audio/unknown"/>
  <Default Extension="wav" ContentType="audio/wav"/>
  <Default Extension="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Types>
</file>

<file path=_rels/.rels><?xml version="1.0" encoding="UTF-8" standalone="yes" ?>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p:sldMasterIdLst>
    <p:sldMasterId id="2147483648" r:id="rId5"/>
  </p:sldMasterIdLst>
  <p:sldIdLst>
    <p:sldId id="256" r:id="rId6"/>
    <p:sldId id="257" r:id="rId7"/>
    <p:sldId id="259" r:id="rId8"/>
    <p:sldId id="261" r:id="rId9"/>
    <p:sldId id="293" r:id="rId10"/>
    <p:sldId id="272" r:id="rId11"/>
    <p:sldId id="273" r:id="rId12"/>
    <p:sldId id="274" r:id="rId13"/>
    <p:sldId id="292" r:id="rId14"/>
    <p:sldId id="275" r:id="rId15"/>
    <p:sldId id="276" r:id="rId16"/>
    <p:sldId id="258" r:id="rId17"/>
    <p:sldId id="278" r:id="rId18"/>
    <p:sldId id="277" r:id="rId19"/>
    <p:sldId id="279" r:id="rId20"/>
    <p:sldId id="280" r:id="rId21"/>
    <p:sldId id="281" r:id="rId22"/>
    <p:sldId id="282" r:id="rId23"/>
    <p:sldId id="283" r:id="rId24"/>
    <p:sldId id="284" r:id="rId25"/>
    <p:sldId id="286" r:id="rId26"/>
    <p:sldId id="285" r:id="rId27"/>
    <p:sldId id="287" r:id="rId28"/>
    <p:sldId id="289" r:id="rId29"/>
    <p:sldId id="288" r:id="rId30"/>
    <p:sldId id="291" r:id="rId31"/>
    <p:sldId id="290" r:id="rId32"/>
    <p:sldId id="263" r:id="rId33"/>
  </p:sldIdLst>
  <p:sldSz cx="10693400" cy="7560945"/>
  <p:notesSz cx="6858000" cy="12192000"/>
  <p:defaultTextStyle>
    <a:lvl1pPr marL="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1pPr>
    <a:lvl2pPr marL="4572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2pPr>
    <a:lvl3pPr marL="9144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3pPr>
    <a:lvl4pPr marL="13716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4pPr>
    <a:lvl5pPr marL="18288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5pPr>
    <a:lvl6pPr marL="22860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6pPr>
    <a:lvl7pPr marL="27432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7pPr>
    <a:lvl8pPr marL="32004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8pPr>
    <a:lvl9pPr marL="36576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9pPr>
  </p:defaultTextStyle>
</p:presentation>
</file>

<file path=ppt/presProps.xml><?xml version="1.0" encoding="utf-8"?>
<p:presentationPr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p:showPr showNarration="1">
    <p:penClr>
      <a:schemeClr val="tx1"/>
    </p:penClr>
  </p:showPr>
  <p:extLst>
    <p:ext uri="smNativeData">
      <pr:smAppRevision xmlns:pr="smNativeData" xmlns="smNativeData" dt="1768236053" val="1068" rev64="64" revOS="4"/>
      <pr:smFileRevision xmlns:pr="smNativeData" xmlns="smNativeData" dt="1768236053" val="101"/>
      <pr:guideOptions xmlns:pr="smNativeData" xmlns="smNativeData" dt="1768236053" snapToGrid="1" snapToBorders="1" snapToGuides="1"/>
    </p:ext>
  </p:extLst>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p:slideViewPr>
    <p:cSldViewPr snapToObjects="1" showGuides="1">
      <p:cViewPr varScale="1">
        <p:scale>
          <a:sx n="85" d="100"/>
          <a:sy n="85" d="100"/>
        </p:scale>
        <p:origin x="1646" y="234"/>
      </p:cViewPr>
      <p:guideLst x="0" y="0">
        <p:guide orient="horz" pos="2160"/>
        <p:guide pos="3840"/>
      </p:guideLst>
    </p:cSldViewPr>
  </p:slideViewPr>
  <p:outlineViewPr>
    <p:cViewPr>
      <p:scale>
        <a:sx n="33" d="100"/>
        <a:sy n="33" d="100"/>
      </p:scale>
      <p:origin x="0" y="0"/>
    </p:cViewPr>
  </p:outlineViewPr>
  <p:sorterViewPr>
    <p:cViewPr>
      <p:scale>
        <a:sx n="13" d="100"/>
        <a:sy n="13" d="100"/>
      </p:scale>
      <p:origin x="0" y="0"/>
    </p:cViewPr>
  </p:sorterViewPr>
  <p:notesViewPr>
    <p:cSldViewPr snapToObjects="1" showGuides="1">
      <p:cViewPr>
        <p:scale>
          <a:sx n="85" d="100"/>
          <a:sy n="85" d="100"/>
        </p:scale>
        <p:origin x="1646" y="234"/>
      </p:cViewPr>
    </p:cSldViewPr>
  </p:notesViewPr>
  <p:gridSpacing cx="73477120" cy="73477120"/>
</p:viewPr>
</file>

<file path=ppt/_rels/presentation.xml.rels><?xml version="1.0" encoding="UTF-8" standalone="yes" ?>
<Relationships xmlns="http://schemas.openxmlformats.org/package/2006/relationships"><Relationship Id="rId1" Type="http://schemas.openxmlformats.org/officeDocument/2006/relationships/theme" Target="theme/theme1.xml"/><Relationship Id="rId2" Type="http://schemas.openxmlformats.org/officeDocument/2006/relationships/tableStyles" Target="tableStyles.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s>
</file>

<file path=ppt/slideLayouts/_rels/slideLayout1.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title">
  <p:cSld name="Titelfolie">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7wQAAHEOAADZPAAAaxgAABAAAAAmAAAACAAAAAEAAAAAAAAAMAAAABQAAAAAAAAAAAD//wAAAQAAAP//AAABAA=="/>
              </a:ext>
            </a:extLst>
          </p:cNvSpPr>
          <p:nvPr>
            <p:ph type="ctrTitle"/>
          </p:nvPr>
        </p:nvSpPr>
        <p:spPr>
          <a:xfrm>
            <a:off x="802005" y="2347595"/>
            <a:ext cx="9089390" cy="1621790"/>
          </a:xfrm>
        </p:spPr>
        <p:txBody>
          <a:bodyPr/>
          <a:lstStyle/>
          <a:p>
            <a:pPr/>
            <a:r>
              <a:t>Click to edit Master title style</a:t>
            </a:r>
          </a:p>
        </p:txBody>
      </p:sp>
      <p:sp>
        <p:nvSpPr>
          <p:cNvPr id="3" name="SlideSubtitle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3gkAAFsaAADqNwAAPiYAABAAAAAmAAAACAAAAAGAAAAAAAAAMAAAABQAAAAAAAAAAAD//wAAAQAAAP//AAABAA=="/>
              </a:ext>
            </a:extLst>
          </p:cNvSpPr>
          <p:nvPr>
            <p:ph type="subTitle" idx="1"/>
          </p:nvPr>
        </p:nvSpPr>
        <p:spPr>
          <a:xfrm>
            <a:off x="1604010" y="4284345"/>
            <a:ext cx="7485380" cy="1932305"/>
          </a:xfrm>
        </p:spPr>
        <p:txBody>
          <a:bodyPr/>
          <a:lstStyle>
            <a:lvl1pPr marL="0" indent="0" algn="ctr">
              <a:buNone/>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r>
              <a:t>Click to edit Master subtitle style</a:t>
            </a:r>
          </a:p>
        </p:txBody>
      </p:sp>
      <p:sp>
        <p:nvSpPr>
          <p:cNvPr id="4"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E0DD-93D7-9016-997D-6543AE336F30}" type="datetime1">
              <a:t/>
            </a:fld>
          </a:p>
        </p:txBody>
      </p:sp>
      <p:sp>
        <p:nvSpPr>
          <p:cNvPr id="5"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6"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sAf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8A97-D9D7-907C-997D-2F29C4336F7A}" type="slidenum">
              <a:t/>
            </a:fld>
          </a:p>
        </p:txBody>
      </p:sp>
    </p:spTree>
  </p:cSld>
  <p:clrMapOvr>
    <a:masterClrMapping/>
  </p:clrMapOvr>
  <p:hf hdr="0" ftr="0"/>
</p:sldLayout>
</file>

<file path=ppt/slideLayouts/slideLayout10.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vertTx">
  <p:cSld name="Titel und vertikaler Tex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49Ij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wBAAB+PgAAnAkAABAAAAAmAAAACAAAAAAAAAAAAAAAMAAAABQAAAAAAAAAAAD//wAAAQAAAP//AAABAA=="/>
              </a:ext>
            </a:extLst>
          </p:cNvSpPr>
          <p:nvPr>
            <p:ph type="title"/>
          </p:nvPr>
        </p:nvSpPr>
        <p:spPr/>
        <p:txBody>
          <a:bodyPr/>
          <a:lstStyle/>
          <a:p>
            <a:pPr/>
            <a:r>
              <a:t>Click to edit Master title style</a:t>
            </a:r>
          </a:p>
        </p:txBody>
      </p:sp>
      <p:sp>
        <p:nvSpPr>
          <p:cNvPr id="3" name="SlideText1"/>
          <p:cNvSpPr>
            <a:spLocks noGrp="1" noChangeArrowheads="1"/>
            <a:extLst>
              <a:ext uri="smNativeData">
                <pr:smNativeData xmlns:pr="smNativeData" xmlns="smNativeData" val="SMDATA_16_FSRlaRMAAAAlAAAAZAAAAA8BAAAAkAAAAEgAAACQAAAASAAAAAAAAAAA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oKAAB+PgAAjCkAABAAAAAmAAAACAAAAAIAAAAAAAAAMAAAABQAAAAAAAAAAAD//wAAAQAAAP//AAABAA=="/>
              </a:ext>
            </a:extLst>
          </p:cNvSpPr>
          <p:nvPr>
            <p:ph idx="1"/>
          </p:nvPr>
        </p:nvSpPr>
        <p:spPr/>
        <p:txBody>
          <a:bodyPr vert="vert" wrap="square" numCol="1" spcCol="215900" anchor="t">
            <a:prstTxWarp prst="textNoShape">
              <a:avLst/>
            </a:prstTxWarp>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9812-5CD7-906E-997D-AA3BD6336FFF}" type="datetime1">
              <a:t/>
            </a:fld>
          </a:p>
        </p:txBody>
      </p:sp>
      <p:sp>
        <p:nvSpPr>
          <p:cNvPr id="5"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E6c3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6"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87D9-97D7-9071-997D-6124C9336F34}" type="slidenum">
              <a:t/>
            </a:fld>
          </a:p>
        </p:txBody>
      </p:sp>
    </p:spTree>
  </p:cSld>
  <p:clrMapOvr>
    <a:masterClrMapping/>
  </p:clrMapOvr>
  <p:hf hdr="0" ftr="0"/>
</p:sldLayout>
</file>

<file path=ppt/slideLayouts/slideLayout11.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vertTitleAndTx">
  <p:cSld name="Vertikaler Titel und Tex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C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S8AANwBAAB+PgAAjCkAABAAAAAmAAAACAAAAIMAAAAAAAAAMAAAABQAAAAAAAAAAAD//wAAAQAAAP//AAABAA=="/>
              </a:ext>
            </a:extLst>
          </p:cNvSpPr>
          <p:nvPr>
            <p:ph type="title"/>
          </p:nvPr>
        </p:nvSpPr>
        <p:spPr>
          <a:xfrm>
            <a:off x="7752715" y="302260"/>
            <a:ext cx="2406015" cy="6451600"/>
          </a:xfrm>
        </p:spPr>
        <p:txBody>
          <a:bodyPr vert="vert" wrap="square" numCol="1" spcCol="215900" anchor="b">
            <a:prstTxWarp prst="textNoShape">
              <a:avLst/>
            </a:prstTxWarp>
          </a:bodyPr>
          <a:lstStyle/>
          <a:p>
            <a:pPr/>
            <a:r>
              <a:t>Click to edit Master title style</a:t>
            </a:r>
          </a:p>
        </p:txBody>
      </p:sp>
      <p:sp>
        <p:nvSpPr>
          <p:cNvPr id="3" name="SlideText1"/>
          <p:cNvSpPr>
            <a:spLocks noGrp="1" noChangeArrowheads="1"/>
            <a:extLst>
              <a:ext uri="smNativeData">
                <pr:smNativeData xmlns:pr="smNativeData" xmlns="smNativeData" val="SMDATA_16_FSRlaRMAAAAlAAAAZAAAAA8BAAAAkAAAAEgAAACQAAAASAAAAAAAAAAA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wBAACXLgAAjCkAABAAAAAmAAAACAAAAAMAAAAAAAAAMAAAABQAAAAAAAAAAAD//wAAAQAAAP//AAABAA=="/>
              </a:ext>
            </a:extLst>
          </p:cNvSpPr>
          <p:nvPr>
            <p:ph idx="1"/>
          </p:nvPr>
        </p:nvSpPr>
        <p:spPr>
          <a:xfrm>
            <a:off x="534670" y="302260"/>
            <a:ext cx="7038975" cy="6451600"/>
          </a:xfrm>
        </p:spPr>
        <p:txBody>
          <a:bodyPr vert="vert" wrap="square" numCol="1" spcCol="215900" anchor="t">
            <a:prstTxWarp prst="textNoShape">
              <a:avLst/>
            </a:prstTxWarp>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B18C-C2D7-9047-997D-3412FF336F61}" type="datetime1">
              <a:t/>
            </a:fld>
          </a:p>
        </p:txBody>
      </p:sp>
      <p:sp>
        <p:nvSpPr>
          <p:cNvPr id="5"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6"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A197-D9D7-9057-997D-2F02EF336F7A}" type="slidenum">
              <a:t/>
            </a:fld>
          </a:p>
        </p:txBody>
      </p:sp>
    </p:spTree>
  </p:cSld>
  <p:clrMapOvr>
    <a:masterClrMapping/>
  </p:clrMapOvr>
  <p:hf hdr="0" ftr="0"/>
</p:sldLayout>
</file>

<file path=ppt/slideLayouts/slideLayout2.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tx">
  <p:cSld name="Titel und Inhal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wBAAB+PgAAnAkAABAAAAAmAAAACAAAAAAAAAAAAAAAMAAAABQAAAAAAAAAAAD//wAAAQAAAP//AAABAA=="/>
              </a:ext>
            </a:extLst>
          </p:cNvSpPr>
          <p:nvPr>
            <p:ph type="title"/>
          </p:nvPr>
        </p:nvSpPr>
        <p:spPr/>
        <p:txBody>
          <a:bodyPr/>
          <a:lstStyle/>
          <a:p>
            <a:pPr/>
            <a:r>
              <a:t>Click to edit Master title style</a:t>
            </a:r>
          </a:p>
        </p:txBody>
      </p:sp>
      <p:sp>
        <p:nvSpPr>
          <p:cNvPr id="3" name="SlideText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oKAAB+PgAAjCkAABAAAAAmAAAACAAAAAAAAAAAAAAAMAAAABQAAAAAAAAAAAD//wAAAQAAAP//AAABAA=="/>
              </a:ext>
            </a:extLst>
          </p:cNvSpPr>
          <p:nvPr>
            <p:ph idx="1"/>
          </p:nvPr>
        </p:nvSpPr>
        <p:spPr/>
        <p:txBody>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A2A9-E7D7-9054-997D-1101EC336F44}" type="datetime1">
              <a:t/>
            </a:fld>
          </a:p>
        </p:txBody>
      </p:sp>
      <p:sp>
        <p:nvSpPr>
          <p:cNvPr id="5"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6"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9240-0ED7-9064-997D-F831DC336FAD}" type="slidenum">
              <a:t/>
            </a:fld>
          </a:p>
        </p:txBody>
      </p:sp>
    </p:spTree>
  </p:cSld>
  <p:clrMapOvr>
    <a:masterClrMapping/>
  </p:clrMapOvr>
  <p:hf hdr="0" ftr="0"/>
</p:sldLayout>
</file>

<file path=ppt/slideLayouts/slideLayout3.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secHead">
  <p:cSld name="Abschnittsüberschrif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MgUAAOMdAAAcPQAAICcAABAAAAAmAAAACAAAAIGAAAAAAAAAMAAAABQAAAAAAAAAAAD//wAAAQAAAP//AAABAA=="/>
              </a:ext>
            </a:extLst>
          </p:cNvSpPr>
          <p:nvPr>
            <p:ph type="title"/>
          </p:nvPr>
        </p:nvSpPr>
        <p:spPr>
          <a:xfrm>
            <a:off x="844550" y="4858385"/>
            <a:ext cx="9089390" cy="1501775"/>
          </a:xfrm>
        </p:spPr>
        <p:txBody>
          <a:bodyPr vert="horz" wrap="square" numCol="1" spcCol="215900" anchor="t">
            <a:prstTxWarp prst="textNoShape">
              <a:avLst/>
            </a:prstTxWarp>
          </a:bodyPr>
          <a:lstStyle>
            <a:lvl1pPr algn="l">
              <a:defRPr sz="4000" b="1" cap="all"/>
            </a:lvl1pPr>
          </a:lstStyle>
          <a:p>
            <a:pPr/>
            <a:r>
              <a:t>Click to edit Master title style</a:t>
            </a:r>
          </a:p>
        </p:txBody>
      </p:sp>
      <p:sp>
        <p:nvSpPr>
          <p:cNvPr id="3" name="SlideText1"/>
          <p:cNvSpPr>
            <a:spLocks noGrp="1" noChangeArrowheads="1"/>
            <a:extLst>
              <a:ext uri="smNativeData">
                <pr:smNativeData xmlns:pr="smNativeData" xmlns="smNativeData" val="SMDATA_16_FSRlaR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MgUAALYTAAAcPQAA4x0AABAAAAAmAAAACAAAAIGAAAAAAAAAMAAAABQAAAAAAAAAAAD//wAAAQAAAP//AAABAA=="/>
              </a:ext>
            </a:extLst>
          </p:cNvSpPr>
          <p:nvPr>
            <p:ph idx="1"/>
          </p:nvPr>
        </p:nvSpPr>
        <p:spPr>
          <a:xfrm>
            <a:off x="844550" y="3204210"/>
            <a:ext cx="9089390" cy="1654175"/>
          </a:xfrm>
        </p:spPr>
        <p:txBody>
          <a:bodyPr vert="horz" wrap="square" numCol="1" spcCol="215900" anchor="b">
            <a:prstTxWarp prst="textNoShape">
              <a:avLst/>
            </a:prstTxWarp>
          </a:bodyPr>
          <a:lstStyle>
            <a:lvl1pPr marL="0" indent="0">
              <a:buNone/>
              <a:defRPr sz="2000" cap="none"/>
            </a:lvl1pPr>
            <a:lvl2pPr marL="457200" indent="0">
              <a:buNone/>
              <a:defRPr sz="1800" cap="none"/>
            </a:lvl2pPr>
            <a:lvl3pPr marL="914400" indent="0">
              <a:buNone/>
              <a:defRPr sz="1600" cap="none"/>
            </a:lvl3pPr>
            <a:lvl4pPr marL="1371600" indent="0">
              <a:buNone/>
              <a:defRPr sz="1400" cap="none"/>
            </a:lvl4pPr>
            <a:lvl5pPr marL="1828800" indent="0">
              <a:buNone/>
              <a:defRPr sz="1400" cap="none"/>
            </a:lvl5pPr>
            <a:lvl6pPr marL="2286000" indent="0">
              <a:buNone/>
              <a:defRPr sz="1400" cap="none"/>
            </a:lvl6pPr>
            <a:lvl7pPr marL="2743200" indent="0">
              <a:buNone/>
              <a:defRPr sz="1400" cap="none"/>
            </a:lvl7pPr>
            <a:lvl8pPr marL="3200400" indent="0">
              <a:buNone/>
              <a:defRPr sz="1400" cap="none"/>
            </a:lvl8pPr>
            <a:lvl9pPr marL="3657600" indent="0">
              <a:buNone/>
              <a:defRPr sz="1400" cap="none"/>
            </a:lvl9pPr>
          </a:lstStyle>
          <a:p>
            <a:pPr/>
            <a:r>
              <a:t>Click to edit Master text styles</a:t>
            </a:r>
          </a:p>
        </p:txBody>
      </p:sp>
      <p:sp>
        <p:nvSpPr>
          <p:cNvPr id="4"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F11E-50D7-9007-997D-A652BF336FF3}" type="datetime1">
              <a:t/>
            </a:fld>
          </a:p>
        </p:txBody>
      </p:sp>
      <p:sp>
        <p:nvSpPr>
          <p:cNvPr id="5"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6"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AF16-58D7-9059-997D-AE0CE1336FFB}" type="slidenum">
              <a:t/>
            </a:fld>
          </a:p>
        </p:txBody>
      </p:sp>
    </p:spTree>
  </p:cSld>
  <p:clrMapOvr>
    <a:masterClrMapping/>
  </p:clrMapOvr>
  <p:hf hdr="0" ftr="0"/>
</p:sldLayout>
</file>

<file path=ppt/slideLayouts/slideLayout4.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twoColTx">
  <p:cSld name="Titel und zwei Inhalte">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wBAAB+PgAAnAkAABAAAAAmAAAACAAAAAAAAAAAAAAAMAAAABQAAAAAAAAAAAD//wAAAQAAAP//AAABAA=="/>
              </a:ext>
            </a:extLst>
          </p:cNvSpPr>
          <p:nvPr>
            <p:ph type="title"/>
          </p:nvPr>
        </p:nvSpPr>
        <p:spPr/>
        <p:txBody>
          <a:bodyPr/>
          <a:lstStyle/>
          <a:p>
            <a:pPr/>
            <a:r>
              <a:t>Click to edit Master title style</a:t>
            </a:r>
          </a:p>
        </p:txBody>
      </p:sp>
      <p:sp>
        <p:nvSpPr>
          <p:cNvPr id="3" name="SlideText2"/>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oKAABYIAAAjCkAABAAAAAmAAAACAAAAAGAAAAAAAAAMAAAABQAAAAAAAAAAAD//wAAAQAAAP//AAABAA=="/>
              </a:ext>
            </a:extLst>
          </p:cNvSpPr>
          <p:nvPr>
            <p:ph idx="1"/>
          </p:nvPr>
        </p:nvSpPr>
        <p:spPr>
          <a:xfrm>
            <a:off x="534670" y="1764030"/>
            <a:ext cx="4723130" cy="4989830"/>
          </a:xfrm>
        </p:spPr>
        <p:txBody>
          <a:bodyPr/>
          <a:lstStyle>
            <a:lvl1pPr>
              <a:defRPr sz="2800" cap="none"/>
            </a:lvl1pPr>
            <a:lvl2pPr>
              <a:defRPr sz="2400" cap="none"/>
            </a:lvl2pPr>
            <a:lvl3pPr>
              <a:defRPr sz="2000" cap="none"/>
            </a:lvl3pPr>
            <a:lvl4pPr>
              <a:defRPr sz="1800" cap="none"/>
            </a:lvl4pPr>
            <a:lvl5pPr>
              <a:defRPr sz="1800" cap="none"/>
            </a:lvl5pPr>
            <a:lvl6pPr>
              <a:defRPr sz="1800" cap="none"/>
            </a:lvl6pPr>
            <a:lvl7pPr>
              <a:defRPr sz="1800" cap="none"/>
            </a:lvl7pPr>
            <a:lvl8pPr>
              <a:defRPr sz="1800" cap="none"/>
            </a:lvl8pPr>
            <a:lvl9pPr>
              <a:defRPr sz="1800" cap="none"/>
            </a:lvl9pPr>
          </a:lstStyle>
          <a:p>
            <a:pPr/>
            <a:r>
              <a:t>Click to edit Master text styles</a:t>
            </a:r>
          </a:p>
          <a:p>
            <a:pPr lvl="1"/>
            <a:r>
              <a:t>Second level</a:t>
            </a:r>
          </a:p>
          <a:p>
            <a:pPr lvl="2"/>
            <a:r>
              <a:t>Third level</a:t>
            </a:r>
          </a:p>
          <a:p>
            <a:pPr lvl="3"/>
            <a:r>
              <a:t>Fourth level</a:t>
            </a:r>
          </a:p>
          <a:p>
            <a:pPr lvl="4"/>
            <a:r>
              <a:t>Fifth level</a:t>
            </a:r>
          </a:p>
        </p:txBody>
      </p:sp>
      <p:sp>
        <p:nvSpPr>
          <p:cNvPr id="4" name="SlideText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byEAANoKAAB+PgAAjCkAABAAAAAmAAAACAAAAAGAAAAAAAAAMAAAABQAAAAAAAAAAAD//wAAAQAAAP//AAABAA=="/>
              </a:ext>
            </a:extLst>
          </p:cNvSpPr>
          <p:nvPr>
            <p:ph idx="2"/>
          </p:nvPr>
        </p:nvSpPr>
        <p:spPr>
          <a:xfrm>
            <a:off x="5434965" y="1764030"/>
            <a:ext cx="4723765" cy="4989830"/>
          </a:xfrm>
        </p:spPr>
        <p:txBody>
          <a:bodyPr/>
          <a:lstStyle>
            <a:lvl1pPr>
              <a:defRPr sz="2800" cap="none"/>
            </a:lvl1pPr>
            <a:lvl2pPr>
              <a:defRPr sz="2400" cap="none"/>
            </a:lvl2pPr>
            <a:lvl3pPr>
              <a:defRPr sz="2000" cap="none"/>
            </a:lvl3pPr>
            <a:lvl4pPr>
              <a:defRPr sz="1800" cap="none"/>
            </a:lvl4pPr>
            <a:lvl5pPr>
              <a:defRPr sz="1800" cap="none"/>
            </a:lvl5pPr>
            <a:lvl6pPr>
              <a:defRPr sz="1800" cap="none"/>
            </a:lvl6pPr>
            <a:lvl7pPr>
              <a:defRPr sz="1800" cap="none"/>
            </a:lvl7pPr>
            <a:lvl8pPr>
              <a:defRPr sz="1800" cap="none"/>
            </a:lvl8pPr>
            <a:lvl9pPr>
              <a:defRPr sz="1800" cap="none"/>
            </a:lvl9pPr>
          </a:lstStyle>
          <a:p>
            <a:pPr/>
            <a:r>
              <a:t>Click to edit Master text styles</a:t>
            </a:r>
          </a:p>
          <a:p>
            <a:pPr lvl="1"/>
            <a:r>
              <a:t>Second level</a:t>
            </a:r>
          </a:p>
          <a:p>
            <a:pPr lvl="2"/>
            <a:r>
              <a:t>Third level</a:t>
            </a:r>
          </a:p>
          <a:p>
            <a:pPr lvl="3"/>
            <a:r>
              <a:t>Fourth level</a:t>
            </a:r>
          </a:p>
          <a:p>
            <a:pPr lvl="4"/>
            <a:r>
              <a:t>Fifth level</a:t>
            </a:r>
          </a:p>
        </p:txBody>
      </p:sp>
      <p:sp>
        <p:nvSpPr>
          <p:cNvPr id="5"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EB09-47D7-901D-997D-B148A5336FE4}" type="datetime1">
              <a:t/>
            </a:fld>
          </a:p>
        </p:txBody>
      </p:sp>
      <p:sp>
        <p:nvSpPr>
          <p:cNvPr id="6"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7"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C75F-11D7-9031-997D-E76489336FB2}" type="slidenum">
              <a:t/>
            </a:fld>
          </a:p>
        </p:txBody>
      </p:sp>
    </p:spTree>
  </p:cSld>
  <p:clrMapOvr>
    <a:masterClrMapping/>
  </p:clrMapOvr>
  <p:hf hdr="0" ftr="0"/>
</p:sldLayout>
</file>

<file path=ppt/slideLayouts/slideLayout5.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twoTxTwoObj">
  <p:cSld name="Vergleich">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wBAAB+PgAAnAkAABAAAAAmAAAACAAAAAAAAAAAAAAAMAAAABQAAAAAAAAAAAD//wAAAQAAAP//AAABAA=="/>
              </a:ext>
            </a:extLst>
          </p:cNvSpPr>
          <p:nvPr>
            <p:ph type="title"/>
          </p:nvPr>
        </p:nvSpPr>
        <p:spPr/>
        <p:txBody>
          <a:bodyPr/>
          <a:lstStyle/>
          <a:p>
            <a:pPr/>
            <a:r>
              <a:t>Click to edit Master title style</a:t>
            </a:r>
          </a:p>
        </p:txBody>
      </p:sp>
      <p:sp>
        <p:nvSpPr>
          <p:cNvPr id="3" name="SlideText3"/>
          <p:cNvSpPr>
            <a:spLocks noGrp="1" noChangeArrowheads="1"/>
            <a:extLst>
              <a:ext uri="smNativeData">
                <pr:smNativeData xmlns:pr="smNativeData" xmlns="smNativeData" val="SMDATA_16_FSRlaR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GgKAABaIAAAwA4AABAAAAAmAAAACAAAAIGAAAAAAAAAMAAAABQAAAAAAAAAAAD//wAAAQAAAP//AAABAA=="/>
              </a:ext>
            </a:extLst>
          </p:cNvSpPr>
          <p:nvPr>
            <p:ph idx="1"/>
          </p:nvPr>
        </p:nvSpPr>
        <p:spPr>
          <a:xfrm>
            <a:off x="534670" y="1691640"/>
            <a:ext cx="4724400" cy="706120"/>
          </a:xfrm>
        </p:spPr>
        <p:txBody>
          <a:bodyPr vert="horz" wrap="square" numCol="1" spcCol="215900" anchor="b">
            <a:prstTxWarp prst="textNoShape">
              <a:avLst/>
            </a:prstTxWarp>
          </a:bodyPr>
          <a:lstStyle>
            <a:lvl1pPr marL="0" indent="0">
              <a:buNone/>
              <a:defRPr sz="2400" b="1" cap="none"/>
            </a:lvl1pPr>
            <a:lvl2pPr marL="457200" indent="0">
              <a:buNone/>
              <a:defRPr sz="2000" b="1" cap="none"/>
            </a:lvl2pPr>
            <a:lvl3pPr marL="914400" indent="0">
              <a:buNone/>
              <a:defRPr sz="1800" b="1" cap="none"/>
            </a:lvl3pPr>
            <a:lvl4pPr marL="1371600" indent="0">
              <a:buNone/>
              <a:defRPr sz="1600" b="1" cap="none"/>
            </a:lvl4pPr>
            <a:lvl5pPr marL="1828800" indent="0">
              <a:buNone/>
              <a:defRPr sz="1600" b="1" cap="none"/>
            </a:lvl5pPr>
            <a:lvl6pPr marL="2286000" indent="0">
              <a:buNone/>
              <a:defRPr sz="1600" b="1" cap="none"/>
            </a:lvl6pPr>
            <a:lvl7pPr marL="2743200" indent="0">
              <a:buNone/>
              <a:defRPr sz="1600" b="1" cap="none"/>
            </a:lvl7pPr>
            <a:lvl8pPr marL="3200400" indent="0">
              <a:buNone/>
              <a:defRPr sz="1600" b="1" cap="none"/>
            </a:lvl8pPr>
            <a:lvl9pPr marL="3657600" indent="0">
              <a:buNone/>
              <a:defRPr sz="1600" b="1" cap="none"/>
            </a:lvl9pPr>
          </a:lstStyle>
          <a:p>
            <a:pPr/>
            <a:r>
              <a:t>Click to edit Master text styles</a:t>
            </a:r>
          </a:p>
        </p:txBody>
      </p:sp>
      <p:sp>
        <p:nvSpPr>
          <p:cNvPr id="4" name="SlideText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MAOAABaIAAAjCkAABAAAAAmAAAACAAAAAGAAAAAAAAAMAAAABQAAAAAAAAAAAD//wAAAQAAAP//AAABAA=="/>
              </a:ext>
            </a:extLst>
          </p:cNvSpPr>
          <p:nvPr>
            <p:ph idx="2"/>
          </p:nvPr>
        </p:nvSpPr>
        <p:spPr>
          <a:xfrm>
            <a:off x="534670" y="2397760"/>
            <a:ext cx="4724400" cy="4356100"/>
          </a:xfrm>
        </p:spPr>
        <p:txBody>
          <a:bodyPr/>
          <a:lstStyle>
            <a:lvl1pPr>
              <a:defRPr sz="2400" cap="none"/>
            </a:lvl1pPr>
            <a:lvl2pPr>
              <a:defRPr sz="2000" cap="none"/>
            </a:lvl2pPr>
            <a:lvl3pPr>
              <a:defRPr sz="1800" cap="none"/>
            </a:lvl3pPr>
            <a:lvl4pPr>
              <a:defRPr sz="1600" cap="none"/>
            </a:lvl4pPr>
            <a:lvl5pPr>
              <a:defRPr sz="1600" cap="none"/>
            </a:lvl5pPr>
            <a:lvl6pPr>
              <a:defRPr sz="1600" cap="none"/>
            </a:lvl6pPr>
            <a:lvl7pPr>
              <a:defRPr sz="1600" cap="none"/>
            </a:lvl7pPr>
            <a:lvl8pPr>
              <a:defRPr sz="1600" cap="none"/>
            </a:lvl8pPr>
            <a:lvl9pPr>
              <a:defRPr sz="1600" cap="none"/>
            </a:lvl9pPr>
          </a:lstStyle>
          <a:p>
            <a:pPr/>
            <a:r>
              <a:t>Click to edit Master text styles</a:t>
            </a:r>
          </a:p>
          <a:p>
            <a:pPr lvl="1"/>
            <a:r>
              <a:t>Second level</a:t>
            </a:r>
          </a:p>
          <a:p>
            <a:pPr lvl="2"/>
            <a:r>
              <a:t>Third level</a:t>
            </a:r>
          </a:p>
          <a:p>
            <a:pPr lvl="3"/>
            <a:r>
              <a:t>Fourth level</a:t>
            </a:r>
          </a:p>
          <a:p>
            <a:pPr lvl="4"/>
            <a:r>
              <a:t>Fifth level</a:t>
            </a:r>
          </a:p>
        </p:txBody>
      </p:sp>
      <p:sp>
        <p:nvSpPr>
          <p:cNvPr id="5" name="SlideText2"/>
          <p:cNvSpPr>
            <a:spLocks noGrp="1" noChangeArrowheads="1"/>
            <a:extLst>
              <a:ext uri="smNativeData">
                <pr:smNativeData xmlns:pr="smNativeData" xmlns="smNativeData" val="SMDATA_16_FSRlaR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bSEAAGgKAAB+PgAAwA4AABAAAAAmAAAACAAAAIGAAAAAAAAAMAAAABQAAAAAAAAAAAD//wAAAQAAAP//AAABAA=="/>
              </a:ext>
            </a:extLst>
          </p:cNvSpPr>
          <p:nvPr>
            <p:ph idx="3"/>
          </p:nvPr>
        </p:nvSpPr>
        <p:spPr>
          <a:xfrm>
            <a:off x="5433695" y="1691640"/>
            <a:ext cx="4725035" cy="706120"/>
          </a:xfrm>
        </p:spPr>
        <p:txBody>
          <a:bodyPr vert="horz" wrap="square" numCol="1" spcCol="215900" anchor="b">
            <a:prstTxWarp prst="textNoShape">
              <a:avLst/>
            </a:prstTxWarp>
          </a:bodyPr>
          <a:lstStyle>
            <a:lvl1pPr marL="0" indent="0">
              <a:buNone/>
              <a:defRPr sz="2400" b="1" cap="none"/>
            </a:lvl1pPr>
            <a:lvl2pPr marL="457200" indent="0">
              <a:buNone/>
              <a:defRPr sz="2000" b="1" cap="none"/>
            </a:lvl2pPr>
            <a:lvl3pPr marL="914400" indent="0">
              <a:buNone/>
              <a:defRPr sz="1800" b="1" cap="none"/>
            </a:lvl3pPr>
            <a:lvl4pPr marL="1371600" indent="0">
              <a:buNone/>
              <a:defRPr sz="1600" b="1" cap="none"/>
            </a:lvl4pPr>
            <a:lvl5pPr marL="1828800" indent="0">
              <a:buNone/>
              <a:defRPr sz="1600" b="1" cap="none"/>
            </a:lvl5pPr>
            <a:lvl6pPr marL="2286000" indent="0">
              <a:buNone/>
              <a:defRPr sz="1600" b="1" cap="none"/>
            </a:lvl6pPr>
            <a:lvl7pPr marL="2743200" indent="0">
              <a:buNone/>
              <a:defRPr sz="1600" b="1" cap="none"/>
            </a:lvl7pPr>
            <a:lvl8pPr marL="3200400" indent="0">
              <a:buNone/>
              <a:defRPr sz="1600" b="1" cap="none"/>
            </a:lvl8pPr>
            <a:lvl9pPr marL="3657600" indent="0">
              <a:buNone/>
              <a:defRPr sz="1600" b="1" cap="none"/>
            </a:lvl9pPr>
          </a:lstStyle>
          <a:p>
            <a:pPr/>
            <a:r>
              <a:t>Click to edit Master text styles</a:t>
            </a:r>
          </a:p>
        </p:txBody>
      </p:sp>
      <p:sp>
        <p:nvSpPr>
          <p:cNvPr id="6" name="SlideText4"/>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bSEAAMAOAAB+PgAAjCkAABAAAAAmAAAACAAAAAGAAAAAAAAAMAAAABQAAAAAAAAAAAD//wAAAQAAAP//AAABAA=="/>
              </a:ext>
            </a:extLst>
          </p:cNvSpPr>
          <p:nvPr>
            <p:ph idx="4"/>
          </p:nvPr>
        </p:nvSpPr>
        <p:spPr>
          <a:xfrm>
            <a:off x="5433695" y="2397760"/>
            <a:ext cx="4725035" cy="4356100"/>
          </a:xfrm>
        </p:spPr>
        <p:txBody>
          <a:bodyPr/>
          <a:lstStyle>
            <a:lvl1pPr>
              <a:defRPr sz="2400" cap="none"/>
            </a:lvl1pPr>
            <a:lvl2pPr>
              <a:defRPr sz="2000" cap="none"/>
            </a:lvl2pPr>
            <a:lvl3pPr>
              <a:defRPr sz="1800" cap="none"/>
            </a:lvl3pPr>
            <a:lvl4pPr>
              <a:defRPr sz="1600" cap="none"/>
            </a:lvl4pPr>
            <a:lvl5pPr>
              <a:defRPr sz="1600" cap="none"/>
            </a:lvl5pPr>
            <a:lvl6pPr>
              <a:defRPr sz="1600" cap="none"/>
            </a:lvl6pPr>
            <a:lvl7pPr>
              <a:defRPr sz="1600" cap="none"/>
            </a:lvl7pPr>
            <a:lvl8pPr>
              <a:defRPr sz="1600" cap="none"/>
            </a:lvl8pPr>
            <a:lvl9pPr>
              <a:defRPr sz="1600" cap="none"/>
            </a:lvl9pPr>
          </a:lstStyle>
          <a:p>
            <a:pPr/>
            <a:r>
              <a:t>Click to edit Master text styles</a:t>
            </a:r>
          </a:p>
          <a:p>
            <a:pPr lvl="1"/>
            <a:r>
              <a:t>Second level</a:t>
            </a:r>
          </a:p>
          <a:p>
            <a:pPr lvl="2"/>
            <a:r>
              <a:t>Third level</a:t>
            </a:r>
          </a:p>
          <a:p>
            <a:pPr lvl="3"/>
            <a:r>
              <a:t>Fourth level</a:t>
            </a:r>
          </a:p>
          <a:p>
            <a:pPr lvl="4"/>
            <a:r>
              <a:t>Fifth level</a:t>
            </a:r>
          </a:p>
        </p:txBody>
      </p:sp>
      <p:sp>
        <p:nvSpPr>
          <p:cNvPr id="7"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B66F-21D7-9040-997D-D715F8336F82}" type="datetime1">
              <a:t/>
            </a:fld>
          </a:p>
        </p:txBody>
      </p:sp>
      <p:sp>
        <p:nvSpPr>
          <p:cNvPr id="8"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9"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FE56-18D7-9008-997D-EE5DB0336FBB}" type="slidenum">
              <a:t/>
            </a:fld>
          </a:p>
        </p:txBody>
      </p:sp>
    </p:spTree>
  </p:cSld>
  <p:clrMapOvr>
    <a:masterClrMapping/>
  </p:clrMapOvr>
  <p:hf hdr="0" ftr="0"/>
</p:sldLayout>
</file>

<file path=ppt/slideLayouts/slideLayout6.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titleOnly">
  <p:cSld name="Nur Titel">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wBAAB+PgAAnAkAABAAAAAmAAAACAAAAAAAAAAAAAAAMAAAABQAAAAAAAAAAAD//wAAAQAAAP//AAABAA=="/>
              </a:ext>
            </a:extLst>
          </p:cNvSpPr>
          <p:nvPr>
            <p:ph type="title"/>
          </p:nvPr>
        </p:nvSpPr>
        <p:spPr/>
        <p:txBody>
          <a:bodyPr/>
          <a:lstStyle/>
          <a:p>
            <a:pPr/>
            <a:r>
              <a:t>Click to edit Master title style</a:t>
            </a:r>
          </a:p>
        </p:txBody>
      </p:sp>
      <p:sp>
        <p:nvSpPr>
          <p:cNvPr id="3"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F061-2FD7-9006-997D-D953BE336F8C}" type="datetime1">
              <a:t/>
            </a:fld>
          </a:p>
        </p:txBody>
      </p:sp>
      <p:sp>
        <p:nvSpPr>
          <p:cNvPr id="4"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5"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EDD1-9FD7-901B-997D-694EA3336F3C}" type="slidenum">
              <a:t/>
            </a:fld>
          </a:p>
        </p:txBody>
      </p:sp>
    </p:spTree>
  </p:cSld>
  <p:clrMapOvr>
    <a:masterClrMapping/>
  </p:clrMapOvr>
  <p:hf hdr="0" ftr="0"/>
</p:sldLayout>
</file>

<file path=ppt/slideLayouts/slideLayout7.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blank">
  <p:cSld name="Leer">
    <p:spTree>
      <p:nvGrpSpPr>
        <p:cNvPr id="1" name=""/>
        <p:cNvGrpSpPr/>
        <p:nvPr/>
      </p:nvGrpSpPr>
      <p:grpSpPr>
        <a:xfrm>
          <a:off x="0" y="0"/>
          <a:ext cx="0" cy="0"/>
          <a:chOff x="0" y="0"/>
          <a:chExt cx="0" cy="0"/>
        </a:xfrm>
      </p:grpSpPr>
      <p:sp>
        <p:nvSpPr>
          <p:cNvPr id="2"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Nw7IA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A56F-21D7-9053-997D-D706EB336F82}" type="datetime1">
              <a:t/>
            </a:fld>
          </a:p>
        </p:txBody>
      </p:sp>
      <p:sp>
        <p:nvSpPr>
          <p:cNvPr id="3"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4"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E418-56D7-9012-997D-A047AA336FF5}" type="slidenum">
              <a:t/>
            </a:fld>
          </a:p>
        </p:txBody>
      </p:sp>
    </p:spTree>
  </p:cSld>
  <p:clrMapOvr>
    <a:masterClrMapping/>
  </p:clrMapOvr>
  <p:hf hdr="0" ftr="0"/>
</p:sldLayout>
</file>

<file path=ppt/slideLayouts/slideLayout8.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objTx">
  <p:cSld name="Inhalt mit Überschrif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oBAADuGAAAuwkAABAAAAAmAAAACAAAAIGAAAAAAAAAMAAAABQAAAAAAAAAAAD//wAAAQAAAP//AAABAA=="/>
              </a:ext>
            </a:extLst>
          </p:cNvSpPr>
          <p:nvPr>
            <p:ph type="title"/>
          </p:nvPr>
        </p:nvSpPr>
        <p:spPr>
          <a:xfrm>
            <a:off x="534670" y="300990"/>
            <a:ext cx="3517900" cy="1280795"/>
          </a:xfrm>
        </p:spPr>
        <p:txBody>
          <a:bodyPr vert="horz" wrap="square" numCol="1" spcCol="215900" anchor="b">
            <a:prstTxWarp prst="textNoShape">
              <a:avLst/>
            </a:prstTxWarp>
          </a:bodyPr>
          <a:lstStyle>
            <a:lvl1pPr algn="l">
              <a:defRPr sz="2000" b="1" cap="none"/>
            </a:lvl1pPr>
          </a:lstStyle>
          <a:p>
            <a:pPr/>
            <a:r>
              <a:t>Click to edit Master title style</a:t>
            </a:r>
          </a:p>
        </p:txBody>
      </p:sp>
      <p:sp>
        <p:nvSpPr>
          <p:cNvPr id="3" name="SlideText2"/>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uBkAANoBAAB+PgAAjCkAABAAAAAmAAAACAAAAAGAAAAAAAAAMAAAABQAAAAAAAAAAAD//wAAAQAAAP//AAABAA=="/>
              </a:ext>
            </a:extLst>
          </p:cNvSpPr>
          <p:nvPr>
            <p:ph idx="1"/>
          </p:nvPr>
        </p:nvSpPr>
        <p:spPr>
          <a:xfrm>
            <a:off x="4180840" y="300990"/>
            <a:ext cx="5977890" cy="6452870"/>
          </a:xfrm>
        </p:spPr>
        <p:txBody>
          <a:bodyPr/>
          <a:lstStyle>
            <a:lvl1pPr>
              <a:defRPr sz="3200" cap="none"/>
            </a:lvl1pPr>
            <a:lvl2pPr>
              <a:defRPr sz="2800" cap="none"/>
            </a:lvl2pPr>
            <a:lvl3pPr>
              <a:defRPr sz="2400" cap="none"/>
            </a:lvl3pPr>
            <a:lvl4pPr>
              <a:defRPr sz="2000" cap="none"/>
            </a:lvl4pPr>
            <a:lvl5pPr>
              <a:defRPr sz="2000" cap="none"/>
            </a:lvl5pPr>
            <a:lvl6pPr>
              <a:defRPr sz="2000" cap="none"/>
            </a:lvl6pPr>
            <a:lvl7pPr>
              <a:defRPr sz="2000" cap="none"/>
            </a:lvl7pPr>
            <a:lvl8pPr>
              <a:defRPr sz="2000" cap="none"/>
            </a:lvl8pPr>
            <a:lvl9pPr>
              <a:defRPr sz="2000" cap="none"/>
            </a:lvl9pPr>
          </a:lstStyle>
          <a:p>
            <a:pPr/>
            <a:r>
              <a:t>Click to edit Master text styles</a:t>
            </a:r>
          </a:p>
          <a:p>
            <a:pPr lvl="1"/>
            <a:r>
              <a:t>Second level</a:t>
            </a:r>
          </a:p>
          <a:p>
            <a:pPr lvl="2"/>
            <a:r>
              <a:t>Third level</a:t>
            </a:r>
          </a:p>
          <a:p>
            <a:pPr lvl="3"/>
            <a:r>
              <a:t>Fourth level</a:t>
            </a:r>
          </a:p>
          <a:p>
            <a:pPr lvl="4"/>
            <a:r>
              <a:t>Fifth level</a:t>
            </a:r>
          </a:p>
        </p:txBody>
      </p:sp>
      <p:sp>
        <p:nvSpPr>
          <p:cNvPr id="4" name="SlideText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LsJAADuGAAAjCkAABAAAAAmAAAACAAAAAGAAAAAAAAAMAAAABQAAAAAAAAAAAD//wAAAQAAAP//AAABAA=="/>
              </a:ext>
            </a:extLst>
          </p:cNvSpPr>
          <p:nvPr>
            <p:ph idx="2"/>
          </p:nvPr>
        </p:nvSpPr>
        <p:spPr>
          <a:xfrm>
            <a:off x="534670" y="1581785"/>
            <a:ext cx="3517900" cy="5172075"/>
          </a:xfrm>
        </p:spPr>
        <p:txBody>
          <a:bodyPr/>
          <a:lstStyle>
            <a:lvl1pPr marL="0" indent="0">
              <a:buNone/>
              <a:defRPr sz="1400" cap="none"/>
            </a:lvl1pPr>
            <a:lvl2pPr marL="457200" indent="0">
              <a:buNone/>
              <a:defRPr sz="1200" cap="none"/>
            </a:lvl2pPr>
            <a:lvl3pPr marL="914400" indent="0">
              <a:buNone/>
              <a:defRPr sz="1000" cap="none"/>
            </a:lvl3pPr>
            <a:lvl4pPr marL="1371600" indent="0">
              <a:buNone/>
              <a:defRPr sz="900" cap="none"/>
            </a:lvl4pPr>
            <a:lvl5pPr marL="1828800" indent="0">
              <a:buNone/>
              <a:defRPr sz="900" cap="none"/>
            </a:lvl5pPr>
            <a:lvl6pPr marL="2286000" indent="0">
              <a:buNone/>
              <a:defRPr sz="900" cap="none"/>
            </a:lvl6pPr>
            <a:lvl7pPr marL="2743200" indent="0">
              <a:buNone/>
              <a:defRPr sz="900" cap="none"/>
            </a:lvl7pPr>
            <a:lvl8pPr marL="3200400" indent="0">
              <a:buNone/>
              <a:defRPr sz="900" cap="none"/>
            </a:lvl8pPr>
            <a:lvl9pPr marL="3657600" indent="0">
              <a:buNone/>
              <a:defRPr sz="900" cap="none"/>
            </a:lvl9pPr>
          </a:lstStyle>
          <a:p>
            <a:pPr/>
            <a:r>
              <a:t>Click to edit Master text styles</a:t>
            </a:r>
          </a:p>
        </p:txBody>
      </p:sp>
      <p:sp>
        <p:nvSpPr>
          <p:cNvPr id="5"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C9B6-F8D7-903F-997D-0E6A87336F5B}" type="datetime1">
              <a:t/>
            </a:fld>
          </a:p>
        </p:txBody>
      </p:sp>
      <p:sp>
        <p:nvSpPr>
          <p:cNvPr id="6"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NwY0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7"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8E4F-01D7-9078-997D-F72DC0336FA2}" type="slidenum">
              <a:t/>
            </a:fld>
          </a:p>
        </p:txBody>
      </p:sp>
    </p:spTree>
  </p:cSld>
  <p:clrMapOvr>
    <a:masterClrMapping/>
  </p:clrMapOvr>
  <p:hf hdr="0" ftr="0"/>
</p:sldLayout>
</file>

<file path=ppt/slideLayouts/slideLayout9.xml><?xml version="1.0" encoding="utf-8"?>
<p:sldLayout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type="picTx">
  <p:cSld name="Grafik mit Überschrif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AwAAI4gAABcNAAAZiQAABAAAAAmAAAACAAAAIGAAAAAAAAAMAAAABQAAAAAAAAAAAD//wAAAQAAAP//AAABAA=="/>
              </a:ext>
            </a:extLst>
          </p:cNvSpPr>
          <p:nvPr>
            <p:ph type="title"/>
          </p:nvPr>
        </p:nvSpPr>
        <p:spPr>
          <a:xfrm>
            <a:off x="2095500" y="5292090"/>
            <a:ext cx="6416040" cy="624840"/>
          </a:xfrm>
        </p:spPr>
        <p:txBody>
          <a:bodyPr vert="horz" wrap="square" numCol="1" spcCol="215900" anchor="b">
            <a:prstTxWarp prst="textNoShape">
              <a:avLst/>
            </a:prstTxWarp>
          </a:bodyPr>
          <a:lstStyle>
            <a:lvl1pPr algn="l">
              <a:defRPr sz="2000" b="1" cap="none"/>
            </a:lvl1pPr>
          </a:lstStyle>
          <a:p>
            <a:pPr/>
            <a:r>
              <a:t>Click to edit Master title style</a:t>
            </a:r>
          </a:p>
        </p:txBody>
      </p:sp>
      <p:sp>
        <p:nvSpPr>
          <p:cNvPr id="3" name="SlideText2"/>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AwAACkEAABcNAAAESAAABAAAAAmAAAACAAAAAGAAAAAAAAAMAAAABQAAAAAAAAAAAD//wAAAQAAAP//AAABAA=="/>
              </a:ext>
            </a:extLst>
          </p:cNvSpPr>
          <p:nvPr>
            <p:ph idx="1"/>
          </p:nvPr>
        </p:nvSpPr>
        <p:spPr>
          <a:xfrm>
            <a:off x="2095500" y="676275"/>
            <a:ext cx="6416040" cy="4536440"/>
          </a:xfrm>
        </p:spPr>
        <p:txBody>
          <a:bodyPr/>
          <a:lstStyle>
            <a:lvl1pPr marL="0" indent="0">
              <a:buNone/>
              <a:defRPr sz="3200" cap="none"/>
            </a:lvl1pPr>
            <a:lvl2pPr marL="457200" indent="0">
              <a:buNone/>
              <a:defRPr sz="2800" cap="none"/>
            </a:lvl2pPr>
            <a:lvl3pPr marL="914400" indent="0">
              <a:buNone/>
              <a:defRPr sz="2400" cap="none"/>
            </a:lvl3pPr>
            <a:lvl4pPr marL="1371600" indent="0">
              <a:buNone/>
              <a:defRPr sz="2000" cap="none"/>
            </a:lvl4pPr>
            <a:lvl5pPr marL="1828800" indent="0">
              <a:buNone/>
              <a:defRPr sz="2000" cap="none"/>
            </a:lvl5pPr>
            <a:lvl6pPr marL="2286000" indent="0">
              <a:buNone/>
              <a:defRPr sz="2000" cap="none"/>
            </a:lvl6pPr>
            <a:lvl7pPr marL="2743200" indent="0">
              <a:buNone/>
              <a:defRPr sz="2000" cap="none"/>
            </a:lvl7pPr>
            <a:lvl8pPr marL="3200400" indent="0">
              <a:buNone/>
              <a:defRPr sz="2000" cap="none"/>
            </a:lvl8pPr>
            <a:lvl9pPr marL="3657600" indent="0">
              <a:buNone/>
              <a:defRPr sz="2000" cap="none"/>
            </a:lvl9pPr>
          </a:lstStyle>
          <a:p>
            <a:pPr/>
            <a:r>
              <a:t>Click to edit Master text styles</a:t>
            </a:r>
          </a:p>
        </p:txBody>
      </p:sp>
      <p:sp>
        <p:nvSpPr>
          <p:cNvPr id="4" name="SlideText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AwAAGYkAABcNAAA3CkAABAAAAAmAAAACAAAAAGAAAAAAAAAMAAAABQAAAAAAAAAAAD//wAAAQAAAP//AAABAA=="/>
              </a:ext>
            </a:extLst>
          </p:cNvSpPr>
          <p:nvPr>
            <p:ph idx="2"/>
          </p:nvPr>
        </p:nvSpPr>
        <p:spPr>
          <a:xfrm>
            <a:off x="2095500" y="5916930"/>
            <a:ext cx="6416040" cy="887730"/>
          </a:xfrm>
        </p:spPr>
        <p:txBody>
          <a:bodyPr/>
          <a:lstStyle>
            <a:lvl1pPr marL="0" indent="0">
              <a:buNone/>
              <a:defRPr sz="1400" cap="none"/>
            </a:lvl1pPr>
            <a:lvl2pPr marL="457200" indent="0">
              <a:buNone/>
              <a:defRPr sz="1200" cap="none"/>
            </a:lvl2pPr>
            <a:lvl3pPr marL="914400" indent="0">
              <a:buNone/>
              <a:defRPr sz="1000" cap="none"/>
            </a:lvl3pPr>
            <a:lvl4pPr marL="1371600" indent="0">
              <a:buNone/>
              <a:defRPr sz="900" cap="none"/>
            </a:lvl4pPr>
            <a:lvl5pPr marL="1828800" indent="0">
              <a:buNone/>
              <a:defRPr sz="900" cap="none"/>
            </a:lvl5pPr>
            <a:lvl6pPr marL="2286000" indent="0">
              <a:buNone/>
              <a:defRPr sz="900" cap="none"/>
            </a:lvl6pPr>
            <a:lvl7pPr marL="2743200" indent="0">
              <a:buNone/>
              <a:defRPr sz="900" cap="none"/>
            </a:lvl7pPr>
            <a:lvl8pPr marL="3200400" indent="0">
              <a:buNone/>
              <a:defRPr sz="900" cap="none"/>
            </a:lvl8pPr>
            <a:lvl9pPr marL="3657600" indent="0">
              <a:buNone/>
              <a:defRPr sz="900" cap="none"/>
            </a:lvl9pPr>
          </a:lstStyle>
          <a:p>
            <a:pPr/>
            <a:r>
              <a:t>Click to edit Master text styles</a:t>
            </a:r>
          </a:p>
        </p:txBody>
      </p:sp>
      <p:sp>
        <p:nvSpPr>
          <p:cNvPr id="5"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AAAAAAAAAAAMAAAABQAAAAAAAAAAAD//wAAAQAAAP//AAABAA=="/>
              </a:ext>
            </a:extLst>
          </p:cNvSpPr>
          <p:nvPr>
            <p:ph type="dt" sz="quarter" idx="10"/>
          </p:nvPr>
        </p:nvSpPr>
        <p:spPr/>
        <p:txBody>
          <a:bodyPr/>
          <a:lstStyle/>
          <a:p>
            <a:pPr/>
            <a:fld id="{3AC5DA89-C7D7-902C-997D-317994336F64}" type="datetime1">
              <a:t/>
            </a:fld>
          </a:p>
        </p:txBody>
      </p:sp>
      <p:sp>
        <p:nvSpPr>
          <p:cNvPr id="6"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AAAAAAAAAAAMAAAABQAAAAAAAAAAAD//wAAAQAAAP//AAABAA=="/>
              </a:ext>
            </a:extLst>
          </p:cNvSpPr>
          <p:nvPr>
            <p:ph type="ftr" sz="quarter" idx="11"/>
          </p:nvPr>
        </p:nvSpPr>
        <p:spPr/>
        <p:txBody>
          <a:bodyPr/>
          <a:lstStyle/>
          <a:p>
            <a:pPr/>
          </a:p>
        </p:txBody>
      </p:sp>
      <p:sp>
        <p:nvSpPr>
          <p:cNvPr id="7"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AAAAAAAAAAAMAAAABQAAAAAAAAAAAD//wAAAQAAAP//AAABAA=="/>
              </a:ext>
            </a:extLst>
          </p:cNvSpPr>
          <p:nvPr>
            <p:ph type="sldNum" sz="quarter" idx="12"/>
          </p:nvPr>
        </p:nvSpPr>
        <p:spPr/>
        <p:txBody>
          <a:bodyPr/>
          <a:lstStyle/>
          <a:p>
            <a:pPr/>
            <a:fld id="{3AC5BA8D-C3D7-904C-997D-3519F4336F60}" type="slidenum">
              <a:t/>
            </a:fld>
          </a:p>
        </p:txBody>
      </p:sp>
    </p:spTree>
  </p:cSld>
  <p:clrMapOvr>
    <a:masterClrMapping/>
  </p:clrMapOvr>
  <p:hf hdr="0" ftr="0"/>
</p:sldLayout>
</file>

<file path=ppt/slideMasters/_rels/slideMaster1.xml.rels><?xml version="1.0" encoding="UTF-8" standalone="yes" ?>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p:cSld name="Standard-Design">
    <p:bg>
      <p:bgPr>
        <a:solidFill>
          <a:schemeClr val="bg1"/>
        </a:solidFill>
        <a:effectLst/>
      </p:bgPr>
    </p:bg>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sAf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wBAAB+PgAAnAkAABAAAAAmAAAACAAAAP//////////MAAAABQAAAAAAAAAAAD//wAAAQAAAP//AAABAA=="/>
              </a:ext>
            </a:extLst>
          </p:cNvSpPr>
          <p:nvPr>
            <p:ph type="title"/>
          </p:nvPr>
        </p:nvSpPr>
        <p:spPr>
          <a:xfrm>
            <a:off x="534670" y="302260"/>
            <a:ext cx="9624060" cy="1259840"/>
          </a:xfrm>
          <a:prstGeom prst="rect">
            <a:avLst/>
          </a:prstGeom>
          <a:noFill/>
          <a:ln>
            <a:noFill/>
          </a:ln>
          <a:effectLst/>
        </p:spPr>
        <p:txBody>
          <a:bodyPr vert="horz" wrap="square" numCol="1" spcCol="215900" anchor="ctr">
            <a:prstTxWarp prst="textNoShape">
              <a:avLst/>
            </a:prstTxWarp>
          </a:bodyPr>
          <a:lstStyle/>
          <a:p>
            <a:pPr/>
            <a:r>
              <a:t>Click to edit Master title style</a:t>
            </a:r>
          </a:p>
        </p:txBody>
      </p:sp>
      <p:sp>
        <p:nvSpPr>
          <p:cNvPr id="3" name="SlideText1"/>
          <p:cNvSpPr>
            <a:spLocks noGrp="1" noChangeArrowheads="1"/>
            <a:extLst>
              <a:ext uri="smNativeData">
                <pr:smNativeData xmlns:pr="smNativeData" xmlns="smNativeData" val="SMDATA_16_FSRlaR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sAf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NoKAAB+PgAAjCkAABAAAAAmAAAACAAAAP//////////MAAAABQAAAAAAAAAAAD//wAAAQAAAP//AAABAA=="/>
              </a:ext>
            </a:extLst>
          </p:cNvSpPr>
          <p:nvPr>
            <p:ph type="body" idx="1"/>
          </p:nvPr>
        </p:nvSpPr>
        <p:spPr>
          <a:xfrm>
            <a:off x="534670" y="1764030"/>
            <a:ext cx="9624060" cy="4989830"/>
          </a:xfrm>
          <a:prstGeom prst="rect">
            <a:avLst/>
          </a:prstGeom>
          <a:noFill/>
          <a:ln>
            <a:noFill/>
          </a:ln>
          <a:effectLst/>
        </p:spPr>
        <p:txBody>
          <a:bodyPr vert="horz" wrap="square" numCol="1" spcCol="215900" anchor="t">
            <a:prstTxWarp prst="textNoShape">
              <a:avLst/>
            </a:prstTxWarp>
          </a:bodyPr>
          <a:lstStyle/>
          <a:p>
            <a:pPr/>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HsAf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SgMAAB0rAACiEgAAlS0AABAAAAAmAAAACAAAAP//////////MAAAABQAAAAAAAAAAAD//wAAAQAAAP//AAABAA=="/>
              </a:ext>
            </a:extLst>
          </p:cNvSpPr>
          <p:nvPr>
            <p:ph type="dt" sz="quarter" idx="2"/>
          </p:nvPr>
        </p:nvSpPr>
        <p:spPr>
          <a:xfrm>
            <a:off x="534670" y="7008495"/>
            <a:ext cx="2494280" cy="401320"/>
          </a:xfrm>
          <a:prstGeom prst="rect">
            <a:avLst/>
          </a:prstGeom>
          <a:noFill/>
          <a:ln>
            <a:noFill/>
          </a:ln>
          <a:effectLst/>
        </p:spPr>
        <p:txBody>
          <a:bodyPr vert="horz" wrap="square" numCol="1" spcCol="215900" anchor="ctr">
            <a:prstTxWarp prst="textNoShape">
              <a:avLst/>
            </a:prstTxWarp>
          </a:bodyPr>
          <a:lstStyle>
            <a:lvl1pPr algn="l">
              <a:defRPr sz="1200" cap="none"/>
            </a:lvl1pPr>
          </a:lstStyle>
          <a:p>
            <a:pPr/>
            <a:fld id="{3AC59996-D8D7-906F-997D-2E3AD7336F7B}" type="datetime1">
              <a:t/>
            </a:fld>
          </a:p>
        </p:txBody>
      </p:sp>
      <p:sp>
        <p:nvSpPr>
          <p:cNvPr id="5" name="Foot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ehYAAB0rAABNKwAAlS0AABAAAAAmAAAACAAAAP//////////MAAAABQAAAAAAAAAAAD//wAAAQAAAP//AAABAA=="/>
              </a:ext>
            </a:extLst>
          </p:cNvSpPr>
          <p:nvPr>
            <p:ph type="ftr" sz="quarter" idx="3"/>
          </p:nvPr>
        </p:nvSpPr>
        <p:spPr>
          <a:xfrm>
            <a:off x="3653790" y="7008495"/>
            <a:ext cx="3385185" cy="401320"/>
          </a:xfrm>
          <a:prstGeom prst="rect">
            <a:avLst/>
          </a:prstGeom>
          <a:noFill/>
          <a:ln>
            <a:noFill/>
          </a:ln>
          <a:effectLst/>
        </p:spPr>
        <p:txBody>
          <a:bodyPr vert="horz" wrap="square" numCol="1" spcCol="215900" anchor="ctr">
            <a:prstTxWarp prst="textNoShape">
              <a:avLst/>
            </a:prstTxWarp>
          </a:bodyPr>
          <a:lstStyle>
            <a:lvl1pPr algn="ctr">
              <a:defRPr sz="1200" cap="none"/>
            </a:lvl1pPr>
          </a:lstStyle>
          <a:p>
            <a:pPr/>
          </a:p>
        </p:txBody>
      </p:sp>
      <p:sp>
        <p:nvSpPr>
          <p:cNvPr id="6" name="SlideNumberArea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JS8AAB0rAAB+PgAAlS0AABAAAAAmAAAACAAAAP//////////MAAAABQAAAAAAAAAAAD//wAAAQAAAP//AAABAA=="/>
              </a:ext>
            </a:extLst>
          </p:cNvSpPr>
          <p:nvPr>
            <p:ph type="sldNum" sz="quarter" idx="4"/>
          </p:nvPr>
        </p:nvSpPr>
        <p:spPr>
          <a:xfrm>
            <a:off x="7663815" y="7008495"/>
            <a:ext cx="2494915" cy="401320"/>
          </a:xfrm>
          <a:prstGeom prst="rect">
            <a:avLst/>
          </a:prstGeom>
          <a:noFill/>
          <a:ln>
            <a:noFill/>
          </a:ln>
          <a:effectLst/>
        </p:spPr>
        <p:txBody>
          <a:bodyPr vert="horz" wrap="square" numCol="1" spcCol="215900" anchor="ctr">
            <a:prstTxWarp prst="textNoShape">
              <a:avLst/>
            </a:prstTxWarp>
          </a:bodyPr>
          <a:lstStyle>
            <a:lvl1pPr algn="r">
              <a:defRPr sz="1200" cap="none"/>
            </a:lvl1pPr>
          </a:lstStyle>
          <a:p>
            <a:pPr/>
            <a:fld id="{3AC5C8BE-F0D7-903E-997D-066B86336F53}" type="slidenum">
              <a:t/>
            </a:fl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marR="0" indent="0" algn="ctr" defTabSz="457200">
        <a:lnSpc>
          <a:spcPct val="100000"/>
        </a:lnSpc>
        <a:spcBef>
          <a:spcPts val="0"/>
        </a:spcBef>
        <a:spcAft>
          <a:spcPts val="0"/>
        </a:spcAft>
        <a:buNone/>
        <a:tabLst/>
        <a:defRPr sz="4400" b="0" i="0" u="none" strike="noStrike" kern="1" cap="none" spc="0" baseline="0">
          <a:solidFill>
            <a:schemeClr val="tx2"/>
          </a:solidFill>
          <a:effectLst/>
          <a:latin typeface="Calibri" pitchFamily="2" charset="0"/>
          <a:ea typeface="SimSun" pitchFamily="0" charset="0"/>
          <a:cs typeface="Times New Roman" pitchFamily="1" charset="0"/>
        </a:defRPr>
      </a:lvl1pPr>
      <a:lvl2pPr marL="4572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2pPr>
      <a:lvl3pPr marL="9144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3pPr>
      <a:lvl4pPr marL="13716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4pPr>
      <a:lvl5pPr marL="18288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5pPr>
      <a:lvl6pPr marL="22860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6pPr>
      <a:lvl7pPr marL="27432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7pPr>
      <a:lvl8pPr marL="32004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8pPr>
      <a:lvl9pPr marL="36576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9pPr>
    </p:titleStyle>
    <p:bodyStyle>
      <a:lvl1pPr marL="342900" marR="0" indent="-342900" algn="l" defTabSz="457200">
        <a:lnSpc>
          <a:spcPct val="100000"/>
        </a:lnSpc>
        <a:spcBef>
          <a:spcPts val="0"/>
        </a:spcBef>
        <a:spcAft>
          <a:spcPts val="0"/>
        </a:spcAft>
        <a:buClrTx/>
        <a:buSzTx/>
        <a:buFontTx/>
        <a:buChar char="•"/>
        <a:tabLst/>
        <a:defRPr sz="3200" b="0" i="0" u="none" strike="noStrike" kern="1" cap="none" spc="0" baseline="0">
          <a:solidFill>
            <a:schemeClr val="tx1"/>
          </a:solidFill>
          <a:effectLst/>
          <a:latin typeface="Calibri" pitchFamily="2" charset="0"/>
          <a:ea typeface="SimSun" pitchFamily="0" charset="0"/>
          <a:cs typeface="Times New Roman" pitchFamily="1" charset="0"/>
        </a:defRPr>
      </a:lvl1pPr>
      <a:lvl2pPr marL="742950" marR="0" indent="-285750" algn="l" defTabSz="457200">
        <a:lnSpc>
          <a:spcPct val="100000"/>
        </a:lnSpc>
        <a:spcBef>
          <a:spcPts val="0"/>
        </a:spcBef>
        <a:spcAft>
          <a:spcPts val="0"/>
        </a:spcAft>
        <a:buClrTx/>
        <a:buSzTx/>
        <a:buFontTx/>
        <a:buChar char="–"/>
        <a:tabLst/>
        <a:defRPr sz="2800" b="0" i="0" u="none" strike="noStrike" kern="1" cap="none" spc="0" baseline="0">
          <a:solidFill>
            <a:schemeClr val="tx1"/>
          </a:solidFill>
          <a:effectLst/>
          <a:latin typeface="Calibri" pitchFamily="2" charset="0"/>
          <a:ea typeface="SimSun" pitchFamily="0" charset="0"/>
          <a:cs typeface="Times New Roman" pitchFamily="1" charset="0"/>
        </a:defRPr>
      </a:lvl2pPr>
      <a:lvl3pPr marL="1143000" marR="0" indent="-228600" algn="l" defTabSz="457200">
        <a:lnSpc>
          <a:spcPct val="100000"/>
        </a:lnSpc>
        <a:spcBef>
          <a:spcPts val="0"/>
        </a:spcBef>
        <a:spcAft>
          <a:spcPts val="0"/>
        </a:spcAft>
        <a:buClrTx/>
        <a:buSzTx/>
        <a:buFontTx/>
        <a:buChar char="•"/>
        <a:tabLst/>
        <a:defRPr sz="2400" b="0" i="0" u="none" strike="noStrike" kern="1" cap="none" spc="0" baseline="0">
          <a:solidFill>
            <a:schemeClr val="tx1"/>
          </a:solidFill>
          <a:effectLst/>
          <a:latin typeface="Calibri" pitchFamily="2" charset="0"/>
          <a:ea typeface="SimSun" pitchFamily="0" charset="0"/>
          <a:cs typeface="Times New Roman" pitchFamily="1" charset="0"/>
        </a:defRPr>
      </a:lvl3pPr>
      <a:lvl4pPr marL="1600200" marR="0" indent="-228600" algn="l" defTabSz="457200">
        <a:lnSpc>
          <a:spcPct val="100000"/>
        </a:lnSpc>
        <a:spcBef>
          <a:spcPts val="0"/>
        </a:spcBef>
        <a:spcAft>
          <a:spcPts val="0"/>
        </a:spcAft>
        <a:buClrTx/>
        <a:buSzTx/>
        <a:buFontTx/>
        <a:buChar char="–"/>
        <a:tabLst/>
        <a:defRPr sz="2000" b="0" i="0" u="none" strike="noStrike" kern="1" cap="none" spc="0" baseline="0">
          <a:solidFill>
            <a:schemeClr val="tx1"/>
          </a:solidFill>
          <a:effectLst/>
          <a:latin typeface="Calibri" pitchFamily="2" charset="0"/>
          <a:ea typeface="SimSun" pitchFamily="0" charset="0"/>
          <a:cs typeface="Times New Roman" pitchFamily="1" charset="0"/>
        </a:defRPr>
      </a:lvl4pPr>
      <a:lvl5pPr marL="2057400" marR="0" indent="-228600" algn="l" defTabSz="457200">
        <a:lnSpc>
          <a:spcPct val="100000"/>
        </a:lnSpc>
        <a:spcBef>
          <a:spcPts val="0"/>
        </a:spcBef>
        <a:spcAft>
          <a:spcPts val="0"/>
        </a:spcAft>
        <a:buClrTx/>
        <a:buSzTx/>
        <a:buFontTx/>
        <a:buChar char="»"/>
        <a:tabLst/>
        <a:defRPr sz="2000" b="0" i="0" u="none" strike="noStrike" kern="1" cap="none" spc="0" baseline="0">
          <a:solidFill>
            <a:schemeClr val="tx1"/>
          </a:solidFill>
          <a:effectLst/>
          <a:latin typeface="Calibri" pitchFamily="2" charset="0"/>
          <a:ea typeface="SimSun" pitchFamily="0" charset="0"/>
          <a:cs typeface="Times New Roman" pitchFamily="1" charset="0"/>
        </a:defRPr>
      </a:lvl5pPr>
      <a:lvl6pPr marL="2514600" marR="0" indent="-228600" algn="l" defTabSz="457200">
        <a:lnSpc>
          <a:spcPct val="100000"/>
        </a:lnSpc>
        <a:spcBef>
          <a:spcPts val="0"/>
        </a:spcBef>
        <a:spcAft>
          <a:spcPts val="0"/>
        </a:spcAft>
        <a:buClrTx/>
        <a:buSzTx/>
        <a:buFontTx/>
        <a:buChar char="•"/>
        <a:tabLst/>
        <a:defRPr sz="2000" b="0" i="0" u="none" strike="noStrike" kern="1" cap="none" spc="0" baseline="0">
          <a:solidFill>
            <a:schemeClr val="tx1"/>
          </a:solidFill>
          <a:effectLst/>
          <a:latin typeface="Calibri" pitchFamily="2" charset="0"/>
          <a:ea typeface="SimSun" pitchFamily="0" charset="0"/>
          <a:cs typeface="Times New Roman" pitchFamily="1" charset="0"/>
        </a:defRPr>
      </a:lvl6pPr>
      <a:lvl7pPr marL="2971800" marR="0" indent="-228600" algn="l" defTabSz="457200">
        <a:lnSpc>
          <a:spcPct val="100000"/>
        </a:lnSpc>
        <a:spcBef>
          <a:spcPts val="0"/>
        </a:spcBef>
        <a:spcAft>
          <a:spcPts val="0"/>
        </a:spcAft>
        <a:buClrTx/>
        <a:buSzTx/>
        <a:buFontTx/>
        <a:buChar char="•"/>
        <a:tabLst/>
        <a:defRPr sz="2000" b="0" i="0" u="none" strike="noStrike" kern="1" cap="none" spc="0" baseline="0">
          <a:solidFill>
            <a:schemeClr val="tx1"/>
          </a:solidFill>
          <a:effectLst/>
          <a:latin typeface="Calibri" pitchFamily="2" charset="0"/>
          <a:ea typeface="SimSun" pitchFamily="0" charset="0"/>
          <a:cs typeface="Times New Roman" pitchFamily="1" charset="0"/>
        </a:defRPr>
      </a:lvl7pPr>
      <a:lvl8pPr marL="3429000" marR="0" indent="-228600" algn="l" defTabSz="457200">
        <a:lnSpc>
          <a:spcPct val="100000"/>
        </a:lnSpc>
        <a:spcBef>
          <a:spcPts val="0"/>
        </a:spcBef>
        <a:spcAft>
          <a:spcPts val="0"/>
        </a:spcAft>
        <a:buClrTx/>
        <a:buSzTx/>
        <a:buFontTx/>
        <a:buChar char="•"/>
        <a:tabLst/>
        <a:defRPr sz="2000" b="0" i="0" u="none" strike="noStrike" kern="1" cap="none" spc="0" baseline="0">
          <a:solidFill>
            <a:schemeClr val="tx1"/>
          </a:solidFill>
          <a:effectLst/>
          <a:latin typeface="Calibri" pitchFamily="2" charset="0"/>
          <a:ea typeface="SimSun" pitchFamily="0" charset="0"/>
          <a:cs typeface="Times New Roman" pitchFamily="1" charset="0"/>
        </a:defRPr>
      </a:lvl8pPr>
      <a:lvl9pPr marL="3886200" marR="0" indent="-228600" algn="l" defTabSz="457200">
        <a:lnSpc>
          <a:spcPct val="100000"/>
        </a:lnSpc>
        <a:spcBef>
          <a:spcPts val="0"/>
        </a:spcBef>
        <a:spcAft>
          <a:spcPts val="0"/>
        </a:spcAft>
        <a:buClrTx/>
        <a:buSzTx/>
        <a:buFontTx/>
        <a:buChar char="•"/>
        <a:tabLst/>
        <a:defRPr sz="2000" b="0" i="0" u="none" strike="noStrike" kern="1" cap="none" spc="0" baseline="0">
          <a:solidFill>
            <a:schemeClr val="tx1"/>
          </a:solidFill>
          <a:effectLst/>
          <a:latin typeface="Calibri" pitchFamily="2" charset="0"/>
          <a:ea typeface="SimSun" pitchFamily="0" charset="0"/>
          <a:cs typeface="Times New Roman" pitchFamily="1" charset="0"/>
        </a:defRPr>
      </a:lvl9pPr>
    </p:bodyStyle>
    <p:otherStyle>
      <a:lvl1pPr marL="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1pPr>
      <a:lvl2pPr marL="4572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2pPr>
      <a:lvl3pPr marL="9144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3pPr>
      <a:lvl4pPr marL="13716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4pPr>
      <a:lvl5pPr marL="18288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5pPr>
      <a:lvl6pPr marL="22860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6pPr>
      <a:lvl7pPr marL="27432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7pPr>
      <a:lvl8pPr marL="32004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8pPr>
      <a:lvl9pPr marL="3657600" marR="0" indent="0" algn="l" defTabSz="457200">
        <a:lnSpc>
          <a:spcPct val="100000"/>
        </a:lnSpc>
        <a:spcBef>
          <a:spcPts val="0"/>
        </a:spcBef>
        <a:spcAft>
          <a:spcPts val="0"/>
        </a:spcAft>
        <a:buNone/>
        <a:tabLst/>
        <a:defRPr sz="1800" b="0" i="0" u="none" strike="noStrike" kern="1" cap="none" spc="0" baseline="0">
          <a:solidFill>
            <a:schemeClr val="tx1"/>
          </a:solidFill>
          <a:effectLst/>
          <a:latin typeface="Calibri" pitchFamily="2" charset="0"/>
          <a:ea typeface="SimSun" pitchFamily="0" charset="0"/>
          <a:cs typeface="Times New Roman" pitchFamily="1" charset="0"/>
        </a:defRPr>
      </a:lvl9pPr>
    </p:otherStyle>
  </p:txStyles>
</p:sldMaster>
</file>

<file path=ppt/slides/_rels/slide1.xml.rels><?xml version="1.0" encoding="UTF-8" standalone="yes" ?>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 Id="rId4" Type="http://schemas.microsoft.com/office/2007/relationships/media" Target="../media/media1.mp3"/><Relationship Id="rId5" Type="http://schemas.openxmlformats.org/officeDocument/2006/relationships/audio" Target="../media/media1.mp3"/><Relationship Id="rId6" Type="http://schemas.openxmlformats.org/officeDocument/2006/relationships/image" Target="../media/image3.png"/><Relationship Id="rId7" Type="http://schemas.openxmlformats.org/officeDocument/2006/relationships/themeOverride" Target="../theme/themeOverride1.xml"/></Relationships>
</file>

<file path=ppt/slides/_rels/slide10.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1.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2.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Override" Target="../theme/themeOverride5.xml"/></Relationships>
</file>

<file path=ppt/slides/_rels/slide13.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5.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8.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themeOverride" Target="../theme/themeOverride2.xml"/></Relationships>
</file>

<file path=ppt/slides/_rels/slide20.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2.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themeOverride" Target="../theme/themeOverride6.xml"/></Relationships>
</file>

<file path=ppt/slides/_rels/slide3.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themeOverride" Target="../theme/themeOverride3.xml"/></Relationships>
</file>

<file path=ppt/slides/_rels/slide4.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themeOverride" Target="../theme/themeOverride4.xml"/></Relationships>
</file>

<file path=ppt/slides/_rels/slide5.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png"/></Relationships>
</file>

<file path=ppt/slides/_rels/slide7.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jpeg"/></Relationships>
</file>

<file path=ppt/slides/_rels/slide8.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smNativeData" val="SMDATA_16_FSRlaR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ZgQAABoDAADMPQAAQBgAABAAAAAmAAAACAAAAAEAAAAAAAAAMAAAABQAAAAAAAAAAAD//wAAAQAAAP//AAABAA=="/>
              </a:ext>
            </a:extLst>
          </p:cNvSpPr>
          <p:nvPr>
            <p:ph type="ctrTitle"/>
          </p:nvPr>
        </p:nvSpPr>
        <p:spPr>
          <a:xfrm>
            <a:off x="715010" y="504190"/>
            <a:ext cx="9330690" cy="3437890"/>
          </a:xfrm>
        </p:spPr>
        <p:txBody>
          <a:bodyPr/>
          <a:lstStyle/>
          <a:p>
            <a:pPr>
              <a:defRPr sz="7200" b="1" cap="none">
                <a:solidFill>
                  <a:schemeClr val="bg1"/>
                </a:solidFill>
              </a:defRPr>
            </a:pPr>
            <a:r>
              <a:t>„ Westfalicus „</a:t>
            </a:r>
          </a:p>
          <a:p>
            <a:pPr>
              <a:defRPr sz="4800" cap="none">
                <a:solidFill>
                  <a:schemeClr val="bg1"/>
                </a:solidFill>
              </a:defRPr>
            </a:pPr>
            <a:r>
              <a:t>der</a:t>
            </a:r>
          </a:p>
          <a:p>
            <a:pPr>
              <a:defRPr sz="4800" cap="none">
                <a:solidFill>
                  <a:schemeClr val="bg1"/>
                </a:solidFill>
              </a:defRPr>
            </a:pPr>
            <a:r>
              <a:t>  „Kleine Westfale „</a:t>
            </a:r>
          </a:p>
          <a:p>
            <a:pPr>
              <a:defRPr sz="4800" cap="none">
                <a:solidFill>
                  <a:schemeClr val="bg1"/>
                </a:solidFill>
              </a:defRPr>
            </a:pPr>
          </a:p>
          <a:p>
            <a:pPr>
              <a:defRPr sz="3600" cap="none">
                <a:solidFill>
                  <a:schemeClr val="bg1"/>
                </a:solidFill>
              </a:defRPr>
            </a:pPr>
          </a:p>
          <a:p>
            <a:pPr>
              <a:defRPr sz="3600" cap="none">
                <a:solidFill>
                  <a:schemeClr val="bg1"/>
                </a:solidFill>
              </a:defRPr>
            </a:pPr>
            <a:r>
              <a:t>Entwicklung zu einer neuen Positurrasse</a:t>
            </a:r>
          </a:p>
        </p:txBody>
      </p:sp>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BAAAAAAAAAP///wB4AAAAAQAAAAYAAAAAAAAAAAAAAAA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BQAF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wXe9vEBAAAAAAAAAAAAAAAAAAAAAAAAAAAAAAAAAAAAAAAAAAD///8Af39/AJaWlgPMzMwAwMD/AH9/fwAAAAAAAAAAAAAAAAD///8AAAAAACEAAAAYAAAAFAAAAPQWAABAHAAA7TEAAHksAAAQAAAAJgAAAAgAAAD//////////zAAAAAUAAAAAAAAAAAA//8AAAEAAAD//wAAAQA="/>
              </a:ext>
            </a:extLst>
          </p:cNvPicPr>
          <p:nvPr/>
        </p:nvPicPr>
        <p:blipFill>
          <a:blip r:embed="rId2"/>
          <a:stretch>
            <a:fillRect/>
          </a:stretch>
        </p:blipFill>
        <p:spPr>
          <a:xfrm>
            <a:off x="3731260" y="4592320"/>
            <a:ext cx="4384675" cy="2637155"/>
          </a:xfrm>
          <a:prstGeom prst="rect">
            <a:avLst/>
          </a:prstGeom>
          <a:noFill/>
          <a:ln w="76200" cap="flat" cmpd="sng" algn="ctr">
            <a:solidFill>
              <a:srgbClr val="FFFFFF"/>
            </a:solidFill>
            <a:prstDash val="solid"/>
            <a:headEnd type="none"/>
            <a:tailEnd type="none"/>
          </a:ln>
          <a:effectLst/>
        </p:spPr>
      </p:pic>
      <p:pic>
        <p:nvPicPr>
          <p:cNvPr id="4" name="Grafik2"/>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CqvngAAAAAAAAAAAAAAAAAAAAAAAAAAABkAAAAZAAAAAAAAAAjAAAABAAAAGQAAAAXAAAAFAAAAAAAAAAAAAAA/38AAP9/AAAAAAAACQAAAAQAAAAgHw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wXe9vEBAAAAAAAAAAAAAAAAAAAAAAAAAAAAAAAAAAAAAAAAAAAAAAACf39/AJaWlgPMzMwAwMD/AH9/fwAAAAAAAAAAAAAAAAD///8Aqr54ACEAAAAYAAAAFAAAAAAAAAD2GAAAgBAAAIMuAAAQAAAAJgAAAAgAAAD//////////zAAAAAUAAAAAAAAAAAA//8AAAEAAAD//wAAAQA="/>
              </a:ext>
            </a:extLst>
          </p:cNvPicPr>
          <p:nvPr/>
        </p:nvPicPr>
        <p:blipFill>
          <a:blip r:embed="rId3">
            <a:clrChange>
              <a:clrFrom>
                <a:srgbClr val="AABE78"/>
              </a:clrFrom>
              <a:clrTo>
                <a:srgbClr val="AABE78">
                  <a:alpha val="0"/>
                </a:srgbClr>
              </a:clrTo>
            </a:clrChange>
          </a:blip>
          <a:stretch>
            <a:fillRect/>
          </a:stretch>
        </p:blipFill>
        <p:spPr>
          <a:xfrm>
            <a:off x="0" y="4057650"/>
            <a:ext cx="2682240" cy="3503295"/>
          </a:xfrm>
          <a:prstGeom prst="rect">
            <a:avLst/>
          </a:prstGeom>
          <a:noFill/>
          <a:ln>
            <a:noFill/>
          </a:ln>
          <a:effectLst/>
        </p:spPr>
      </p:pic>
      <p:pic>
        <p:nvPicPr>
          <p:cNvPr id="5" name="Medienclip1"/>
          <p:cNvPicPr>
            <a:extLst>
              <a:ext uri="smNativeData">
                <pr:smNativeData xmlns:pr="smNativeData" xmlns="smNativeData" val="SMDATA_18_FSRlaRMAAAAlAAAAEQ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AbQBs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wXe9vEBAAAAAAAAAAAAAAAAAAAAAAAAAAAAAAAAAAAAAAAAAAAAAAACf39/AJaWlgPMzMwAwMD/AH9/fwAAAAAAAAAAAAAAAAD///8AAAAAACEAAAAYAAAAFAAAAIAQAAAV9P//RhkAABv///8QAAAAJgAAAAgAAAD//////////zAAAAAUAAAAAAAAAAAA//8AAAEAAAD//wAAAQA="/>
              </a:ext>
            </a:extLst>
          </p:cNvPicPr>
          <p:nvPr>
            <a:audioFile r:link="rId5"/>
            <p:extLst>
              <p:ext uri="{DAA4B4D4-6D71-4841-9C94-3DE7FCFB9230}">
                <p14:media xmlns:p14="http://schemas.microsoft.com/office/powerpoint/2010/main" r:embed="rId4"/>
              </p:ext>
            </p:extLst>
          </p:nvPr>
        </p:nvPicPr>
        <p:blipFill>
          <a:blip r:embed="rId6"/>
          <a:stretch>
            <a:fillRect/>
          </a:stretch>
        </p:blipFill>
        <p:spPr>
          <a:xfrm>
            <a:off x="2682240" y="-1937385"/>
            <a:ext cx="1426210" cy="1791970"/>
          </a:xfrm>
          <a:prstGeom prst="rect">
            <a:avLst/>
          </a:prstGeom>
          <a:noFill/>
          <a:ln>
            <a:noFill/>
          </a:ln>
          <a:effectLst/>
        </p:spPr>
      </p:pic>
      <p:sp>
        <p:nvSpPr>
          <p:cNvPr id="6"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LEc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Bd728QEAAAAAAAAAAAAAAAAAAAAAAAAAAAAAAAAAAAAAAAAAAAAAAAJ/f38AlpaWA8zMzADAwP8Af39/AAAAAAAAAAAAAAAAAAAAAAAAAAAAIQAAABgAAAAUAAAACQsAACgRAABiOQAAGBUAABAgAAAmAAAACAAAAP//////////MAAAABQAAAAAAAAAAAD//wAAAQAAAP//AAABAA=="/>
              </a:ext>
            </a:extLst>
          </p:cNvSpPr>
          <p:nvPr/>
        </p:nvSpPr>
        <p:spPr>
          <a:xfrm>
            <a:off x="1793875" y="2788920"/>
            <a:ext cx="7534275" cy="640080"/>
          </a:xfrm>
          <a:prstGeom prst="rect">
            <a:avLst/>
          </a:prstGeom>
          <a:noFill/>
          <a:ln>
            <a:noFill/>
          </a:ln>
          <a:effectLst/>
        </p:spPr>
        <p:txBody>
          <a:bodyPr vert="horz" wrap="square" numCol="1" spcCol="215900" anchor="t"/>
          <a:lstStyle/>
          <a:p>
            <a:pPr algn="l">
              <a:defRPr sz="3600" b="1" cap="none">
                <a:solidFill>
                  <a:schemeClr val="accent1"/>
                </a:solidFill>
              </a:defRPr>
            </a:pPr>
            <a:r>
              <a:t>Eine schöne Alternative in rotgrundig</a:t>
            </a:r>
          </a:p>
        </p:txBody>
      </p:sp>
    </p:spTree>
  </p:cSld>
  <p:clrMapOvr>
    <a:overrideClrMapping bg1="lt1" tx1="dk1" bg2="lt2" tx2="dk2" accent1="accent1" accent2="accent2" accent3="accent3" accent4="accent4" accent5="accent5" accent6="accent6" hlink="hlink" folHlink="folHlink"/>
  </p:clrMapOvr>
  <p:transition spd="med" p14:dur="1300" advClick="0" advTm="15000">
    <p:random/>
    <p:extLst>
      <p:ext uri="smNativeData">
        <pr:smNativeData xmlns:pr="smNativeData" xmlns="smNativeData" val="FSRlaQAAAAAUBQAAAAAAAAEAAAAAAAAAmDoAAAAAAAABAAAAAAAAAAAAAAAAAAAAAAAAAAEAAAABAAAA"/>
      </p:ext>
    </p:ext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grpId="0"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numSld="999" showWhenStopped="0">
                <p:cTn id="7" repeatCount="indefinite"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5" grpId="0" animBg="1" advAuto="0"/>
    </p:bldLst>
    <p:extLst>
      <p:ext uri="smNativeData">
        <pr:smNativeData xmlns:pr="smNativeData" xmlns="smNativeData" val="FSRlaQEAAAAFAAAA/f///wYAAAABAAAAAAAAAAAAAAAAAAAAAAAAAA=="/>
      </p:ext>
    </p:extLst>
  </p:timing>
</p:sld>
</file>

<file path=ppt/slides/slide10.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FwM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xgAAABsBAADhPwAAQy0AABAAAAAmAAAACAAAAP//////////MAAAABQAAAAAAAAAAAD//wAAAQAAAP//AAABAA=="/>
              </a:ext>
            </a:extLst>
          </p:cNvSpPr>
          <p:nvPr/>
        </p:nvSpPr>
        <p:spPr>
          <a:xfrm>
            <a:off x="125730" y="179705"/>
            <a:ext cx="10258425" cy="7178040"/>
          </a:xfrm>
          <a:prstGeom prst="rect">
            <a:avLst/>
          </a:prstGeom>
          <a:noFill/>
          <a:ln>
            <a:noFill/>
          </a:ln>
          <a:effectLst/>
        </p:spPr>
        <p:txBody>
          <a:bodyPr vert="horz" wrap="square" numCol="1" spcCol="215900" anchor="t"/>
          <a:lstStyle/>
          <a:p>
            <a:pPr algn="l">
              <a:defRPr sz="2800" b="1" cap="none">
                <a:solidFill>
                  <a:srgbClr val="FFFFFF"/>
                </a:solidFill>
              </a:defRPr>
            </a:pPr>
            <a:r>
              <a:t>Dabei war es  ein Weg mit einigen Rückschlägen, </a:t>
            </a:r>
          </a:p>
          <a:p>
            <a:pPr algn="l">
              <a:defRPr sz="2800" b="1" cap="none">
                <a:solidFill>
                  <a:srgbClr val="FFFFFF"/>
                </a:solidFill>
              </a:defRPr>
            </a:pPr>
            <a:r>
              <a:t>da ich ja neben der Farbe vor allem die Form, Größe </a:t>
            </a:r>
          </a:p>
          <a:p>
            <a:pPr algn="l">
              <a:defRPr sz="2800" b="1" cap="none">
                <a:solidFill>
                  <a:srgbClr val="FFFFFF"/>
                </a:solidFill>
              </a:defRPr>
            </a:pPr>
            <a:r>
              <a:t>sowie Haube zusammenbringen musste.</a:t>
            </a:r>
          </a:p>
          <a:p>
            <a:pPr algn="l">
              <a:defRPr sz="2800" b="1" cap="none">
                <a:solidFill>
                  <a:srgbClr val="FFFFFF"/>
                </a:solidFill>
              </a:defRPr>
            </a:pPr>
            <a:r>
              <a:t>Man verzettelt sich schnell, wenn man alle</a:t>
            </a:r>
          </a:p>
          <a:p>
            <a:pPr algn="l">
              <a:defRPr sz="2800" b="1" cap="none">
                <a:solidFill>
                  <a:srgbClr val="FFFFFF"/>
                </a:solidFill>
              </a:defRPr>
            </a:pPr>
            <a:r>
              <a:t> Eigenschaften zusammen etablieren will.</a:t>
            </a:r>
          </a:p>
          <a:p>
            <a:pPr algn="ctr">
              <a:defRPr sz="3000" b="1" cap="none">
                <a:solidFill>
                  <a:srgbClr val="FFFFFF"/>
                </a:solidFill>
              </a:defRPr>
            </a:pPr>
          </a:p>
          <a:p>
            <a:pPr algn="ctr">
              <a:defRPr sz="3000" b="1" cap="none">
                <a:solidFill>
                  <a:srgbClr val="FFFFFF"/>
                </a:solidFill>
              </a:defRPr>
            </a:pPr>
          </a:p>
          <a:p>
            <a:pPr algn="l">
              <a:defRPr sz="3000" b="1" cap="none">
                <a:solidFill>
                  <a:srgbClr val="FFFFFF"/>
                </a:solidFill>
              </a:defRPr>
            </a:pPr>
          </a:p>
          <a:p>
            <a:pPr algn="l">
              <a:defRPr sz="2800" b="1" cap="none">
                <a:solidFill>
                  <a:srgbClr val="FFFFFF"/>
                </a:solidFill>
              </a:defRPr>
            </a:pPr>
            <a:r>
              <a:t>Neben diesen vier Eigenschaften stellte es sich als</a:t>
            </a:r>
          </a:p>
          <a:p>
            <a:pPr algn="l">
              <a:defRPr sz="2800" b="1" cap="none">
                <a:solidFill>
                  <a:srgbClr val="FFFFFF"/>
                </a:solidFill>
              </a:defRPr>
            </a:pPr>
            <a:r>
              <a:t>besonders schwierig heraus den Scheckfaktor auszumerzen. </a:t>
            </a:r>
          </a:p>
          <a:p>
            <a:pPr algn="l">
              <a:defRPr sz="2800" b="1" cap="none">
                <a:solidFill>
                  <a:srgbClr val="FFFFFF"/>
                </a:solidFill>
              </a:defRPr>
            </a:pPr>
            <a:r>
              <a:t>Gerade die Gloster und Fife Kanarien gibt es fast gar nicht </a:t>
            </a:r>
          </a:p>
          <a:p>
            <a:pPr algn="l">
              <a:defRPr sz="2800" b="1" cap="none">
                <a:solidFill>
                  <a:srgbClr val="FFFFFF"/>
                </a:solidFill>
              </a:defRPr>
            </a:pPr>
            <a:r>
              <a:t>ohne diesen Faktor.</a:t>
            </a:r>
          </a:p>
          <a:p>
            <a:pPr algn="l">
              <a:defRPr sz="2800" b="1" cap="none">
                <a:solidFill>
                  <a:srgbClr val="FFFFFF"/>
                </a:solidFill>
              </a:defRPr>
            </a:pPr>
            <a:r>
              <a:t>Selbst nach über 15 Generationen, wo die Schecken komplett von der Zucht ausgeschlossen wurden, zeigen sich immer noch hin wieder Vögel mit Scheckung, sei es im Untergefieder, am Großgefieder oder an den Hornteilen.</a:t>
            </a:r>
          </a:p>
        </p:txBody>
      </p:sp>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D///8AAAAAAAAAAAAAAAAAAAAAAAAAAABkAAAAZAAAAAAAAAAjAAAABAAAAGQAAAAXAAAAFAAAAAAAAAAAAAAA/38AAP9/AAAAAAAACQAAAAQAAAAN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CEAAAAYAAAAFAAAAMwnAABIBAAA4T8AALgYAAAQAAAAJgAAAAgAAAD//////////zAAAAAUAAAAAAAAAAAA//8AAAEAAAD//wAAAQA="/>
              </a:ext>
            </a:extLst>
          </p:cNvPicPr>
          <p:nvPr/>
        </p:nvPicPr>
        <p:blipFill>
          <a:blip r:embed="rId2">
            <a:clrChange>
              <a:clrFrom>
                <a:srgbClr val="FFFFFF"/>
              </a:clrFrom>
              <a:clrTo>
                <a:srgbClr val="FFFFFF">
                  <a:alpha val="0"/>
                </a:srgbClr>
              </a:clrTo>
            </a:clrChange>
          </a:blip>
          <a:stretch>
            <a:fillRect/>
          </a:stretch>
        </p:blipFill>
        <p:spPr>
          <a:xfrm>
            <a:off x="6469380" y="695960"/>
            <a:ext cx="3914775" cy="3322320"/>
          </a:xfrm>
          <a:prstGeom prst="rect">
            <a:avLst/>
          </a:prstGeom>
          <a:noFill/>
          <a:ln>
            <a:noFill/>
          </a:ln>
          <a:effectLst/>
        </p:spPr>
      </p:pic>
      <p:sp>
        <p:nvSpPr>
          <p:cNvPr id="4" name="Textbox2"/>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PkDAAD/fwAA/38AAAAAAAAJAAAABAAAAC0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ljYAAGQFAAC3PgAAuwkAABAgAAAmAAAACAAAAP//////////MAAAABQAAAAAAAAAAAD//wAAAQAAAP//AAABAA=="/>
              </a:ext>
            </a:extLst>
          </p:cNvSpPr>
          <p:nvPr/>
        </p:nvSpPr>
        <p:spPr>
          <a:xfrm>
            <a:off x="8873490" y="876300"/>
            <a:ext cx="1321435" cy="705485"/>
          </a:xfrm>
          <a:prstGeom prst="rect">
            <a:avLst/>
          </a:prstGeom>
          <a:noFill/>
          <a:ln>
            <a:noFill/>
          </a:ln>
          <a:effectLst/>
        </p:spPr>
        <p:txBody>
          <a:bodyPr vert="horz" wrap="square" numCol="1" spcCol="215900" anchor="t"/>
          <a:lstStyle/>
          <a:p>
            <a:pPr>
              <a:defRPr cap="none">
                <a:solidFill>
                  <a:srgbClr val="FFFFFF"/>
                </a:solidFill>
              </a:defRPr>
            </a:pPr>
            <a:r>
              <a:t>Scheckvogel von 2009</a:t>
            </a:r>
          </a:p>
        </p:txBody>
      </p:sp>
    </p:spTree>
  </p:cSld>
  <p:clrMapOvr>
    <a:masterClrMapping/>
  </p:clrMapOvr>
  <p:transition spd="med" p14:dur="1300" advClick="0" advTm="25000">
    <p:diamond/>
    <p:extLst>
      <p:ext uri="smNativeData">
        <pr:smNativeData xmlns:pr="smNativeData" xmlns="smNativeData" val="FSRlaQAAAAAUBQAAAAAAABEAAAAAAAAAqGEAAAAAAAABAAAAAAAAAAAAAAAAAAAAAAAAAAEAAAABAAAA"/>
      </p:ext>
    </p:extLst>
  </p:transition>
  <p:timing>
    <p:tnLst>
      <p:par>
        <p:cTn id="1" dur="indefinite" restart="never" nodeType="tmRoot"/>
      </p:par>
    </p:tnLst>
  </p:timing>
</p:sld>
</file>

<file path=ppt/slides/slide11.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vvk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ugEAABoCAAAOQAAATysAABAAAAAmAAAACAAAAP//////////MAAAABQAAAAAAAAAAAD//wAAAQAAAP//AAABAA=="/>
              </a:ext>
            </a:extLst>
          </p:cNvSpPr>
          <p:nvPr/>
        </p:nvSpPr>
        <p:spPr>
          <a:xfrm>
            <a:off x="280670" y="341630"/>
            <a:ext cx="10132060" cy="6698615"/>
          </a:xfrm>
          <a:prstGeom prst="rect">
            <a:avLst/>
          </a:prstGeom>
          <a:noFill/>
          <a:ln>
            <a:noFill/>
          </a:ln>
          <a:effectLst/>
        </p:spPr>
        <p:txBody>
          <a:bodyPr vert="horz" wrap="square" numCol="1" spcCol="215900" anchor="t"/>
          <a:lstStyle/>
          <a:p>
            <a:pPr algn="ctr">
              <a:defRPr sz="2800" cap="none">
                <a:solidFill>
                  <a:srgbClr val="FFFFFF"/>
                </a:solidFill>
              </a:defRPr>
            </a:pPr>
            <a:r>
              <a:t>Nachdem der Westfalicus einige Mal auf der DKB-Meisterschaft gezeigt wurde und ich Zuspruch von vielen Züchtern erhielt, reichte ich am  22.12.2012 den Antrag zum Start eines nationalen Anerkennungsverfahren ein.</a:t>
            </a:r>
          </a:p>
          <a:p>
            <a:pPr algn="ctr">
              <a:defRPr sz="2800" cap="none">
                <a:solidFill>
                  <a:srgbClr val="FFFFFF"/>
                </a:solidFill>
              </a:defRPr>
            </a:pPr>
            <a:r>
              <a:t>Hier begann wohl der schwierigste Teil meines Anliegens.</a:t>
            </a:r>
          </a:p>
          <a:p>
            <a:pPr algn="ctr">
              <a:defRPr sz="2800" cap="none">
                <a:solidFill>
                  <a:srgbClr val="FFFFFF"/>
                </a:solidFill>
              </a:defRPr>
            </a:pPr>
          </a:p>
          <a:p>
            <a:pPr algn="l">
              <a:defRPr sz="2800" cap="none">
                <a:solidFill>
                  <a:srgbClr val="FFFFFF"/>
                </a:solidFill>
              </a:defRPr>
            </a:pPr>
            <a:r>
              <a:t>Leider wurde dieser Antrag von der Technischen </a:t>
            </a:r>
          </a:p>
          <a:p>
            <a:pPr algn="l">
              <a:defRPr sz="2800" cap="none">
                <a:solidFill>
                  <a:srgbClr val="FFFFFF"/>
                </a:solidFill>
              </a:defRPr>
            </a:pPr>
            <a:r>
              <a:t>Kommission Deutschlands am 01.04.2013 abgelehnt, </a:t>
            </a:r>
          </a:p>
          <a:p>
            <a:pPr algn="l">
              <a:defRPr sz="2800" cap="none">
                <a:solidFill>
                  <a:srgbClr val="FFFFFF"/>
                </a:solidFill>
              </a:defRPr>
            </a:pPr>
            <a:r>
              <a:t>ohne die Vögel vorher betrachtet zu haben</a:t>
            </a:r>
          </a:p>
          <a:p>
            <a:pPr algn="l">
              <a:defRPr sz="2800" cap="none">
                <a:solidFill>
                  <a:srgbClr val="FFFFFF"/>
                </a:solidFill>
              </a:defRPr>
            </a:pPr>
          </a:p>
          <a:p>
            <a:pPr algn="l">
              <a:defRPr sz="3000" b="1" i="1" u="sng" cap="none">
                <a:solidFill>
                  <a:srgbClr val="FFFFFF"/>
                </a:solidFill>
              </a:defRPr>
            </a:pPr>
            <a:r>
              <a:t>Begründung:</a:t>
            </a:r>
          </a:p>
          <a:p>
            <a:pPr algn="l">
              <a:defRPr sz="3000" b="1" i="1" cap="none">
                <a:solidFill>
                  <a:srgbClr val="FFFFFF"/>
                </a:solidFill>
              </a:defRPr>
            </a:pPr>
            <a:r>
              <a:t>„Nach den geltenden Regularien zur Anerkennung </a:t>
            </a:r>
          </a:p>
          <a:p>
            <a:pPr algn="l">
              <a:defRPr sz="3000" b="1" i="1" cap="none">
                <a:solidFill>
                  <a:srgbClr val="FFFFFF"/>
                </a:solidFill>
              </a:defRPr>
            </a:pPr>
            <a:r>
              <a:t>neuer Positurrassen sollten wenigstens drei wesentliche Unterscheidungsmerkmale zu bereits bestehenden Rassen gegeben sein, wobei die Farbe beim Positurvogel nicht als Rassemerkmal zählt.“</a:t>
            </a:r>
          </a:p>
        </p:txBody>
      </p:sp>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Ayqs0AAAAAAAAAAAAAAAAAAAAAAAAAAABkAAAAZAAAAAAAAAAjAAAABAAAAGQAAAAXAAAAFAAAAAAAAAAAAAAA/38AAP9/AAAAAAAACQAAAAQAAAAgHwAAHgAAAGgAAAAAAAAAAAAAAAAAAAAAAAAAAAAAABAnAAAQJwAAAAAAAAAAAAAAAAAAAAAAAAAAAAAAAAAAAAAAAAAAAAAUAAAAAAAAAMDA/wAAAAAAZAAAADIAAAAAAAAAZAAAAAAAAAB/f38AF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MqrNACEAAAAYAAAAFAAAAKwvAAAgDgAA/EIAAIAhAAAQAAAAJgAAAAgAAAD//////////zAAAAAUAAAAAAAAAAAA//8AAAEAAAD//wAAAQA="/>
              </a:ext>
            </a:extLst>
          </p:cNvPicPr>
          <p:nvPr/>
        </p:nvPicPr>
        <p:blipFill>
          <a:blip r:embed="rId2">
            <a:clrChange>
              <a:clrFrom>
                <a:srgbClr val="32AACD"/>
              </a:clrFrom>
              <a:clrTo>
                <a:srgbClr val="32AACD">
                  <a:alpha val="0"/>
                </a:srgbClr>
              </a:clrTo>
            </a:clrChange>
          </a:blip>
          <a:stretch>
            <a:fillRect/>
          </a:stretch>
        </p:blipFill>
        <p:spPr>
          <a:xfrm>
            <a:off x="7749540" y="2296160"/>
            <a:ext cx="3139440" cy="3149600"/>
          </a:xfrm>
          <a:prstGeom prst="rect">
            <a:avLst/>
          </a:prstGeom>
          <a:noFill/>
          <a:ln>
            <a:noFill/>
          </a:ln>
          <a:effectLst/>
        </p:spPr>
      </p:pic>
    </p:spTree>
  </p:cSld>
  <p:clrMapOvr>
    <a:masterClrMapping/>
  </p:clrMapOvr>
  <p:transition spd="med" p14:dur="1300" advClick="0" advTm="25000">
    <p:zoom/>
    <p:extLst>
      <p:ext uri="smNativeData">
        <pr:smNativeData xmlns:pr="smNativeData" xmlns="smNativeData" val="FSRlaQAAAAAUBQAAAAAAAAsAAAAAAAAAqGEAAAAAAAABAAAAAAAAAAAAAAAAAAAAAAAAAAEAAAABAAAA"/>
      </p:ext>
    </p:extLst>
  </p:transition>
  <p:timing>
    <p:tnLst>
      <p:par>
        <p:cTn id="1" dur="indefinite" restart="never" nodeType="tmRoot"/>
      </p:par>
    </p:tnLst>
  </p:timing>
</p:sld>
</file>

<file path=ppt/slides/slide12.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vvk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GRiBQCAgAEAAAAAAAAAAAAAAAAAAAAAAAAAAAAAAAAAAAAAAAAAAP///wJ/f38AAFpYA8zMzADAwP8Af39/AAAAAAAAAAAAAAAAAAAAAAAAAAAAIQAAABgAAAAUAAAAjAEAAOsCAABUQQAAiCEAABAAAAAmAAAACAAAAP//////////MAAAABQAAAAAAAAAAAD//wAAAQAAAP//AAABAA=="/>
              </a:ext>
            </a:extLst>
          </p:cNvSpPr>
          <p:nvPr/>
        </p:nvSpPr>
        <p:spPr>
          <a:xfrm>
            <a:off x="251460" y="474345"/>
            <a:ext cx="10368280" cy="4976495"/>
          </a:xfrm>
          <a:prstGeom prst="rect">
            <a:avLst/>
          </a:prstGeom>
          <a:noFill/>
          <a:ln>
            <a:noFill/>
          </a:ln>
          <a:effectLst/>
        </p:spPr>
        <p:txBody>
          <a:bodyPr vert="horz" wrap="square" numCol="1" spcCol="215900" anchor="t"/>
          <a:lstStyle/>
          <a:p>
            <a:pPr algn="ctr">
              <a:defRPr sz="2800" cap="none"/>
            </a:pPr>
            <a:r>
              <a:t>Der Frust bei mir war ziemlich groß, da diese Begründung in keiner</a:t>
            </a:r>
          </a:p>
          <a:p>
            <a:pPr algn="ctr">
              <a:defRPr sz="2800" cap="none"/>
            </a:pPr>
            <a:r>
              <a:t>Regel steht. In der Prr.-GO, Anlage 7, stand zu der Zeit lediglich: </a:t>
            </a:r>
          </a:p>
          <a:p>
            <a:pPr algn="ctr">
              <a:defRPr sz="2800" cap="none"/>
            </a:pPr>
          </a:p>
          <a:p>
            <a:pPr algn="ctr">
              <a:defRPr sz="3200" b="1" i="1" cap="none"/>
            </a:pPr>
            <a:r>
              <a:t>„Deutlich erkennbare Unterschiede zu bestehenden Rassen“.</a:t>
            </a:r>
          </a:p>
          <a:p>
            <a:pPr algn="ctr">
              <a:defRPr sz="2800" b="1" i="1" cap="none"/>
            </a:pPr>
          </a:p>
          <a:p>
            <a:pPr algn="ctr">
              <a:defRPr sz="3000" cap="none"/>
            </a:pPr>
            <a:r>
              <a:t>Ein 2014 eingereichter zweiter Antrag wurde mit ähnlicher Begründung und wieder ohne Betrachtung der Vögel abermals abgelehnt. </a:t>
            </a:r>
          </a:p>
          <a:p>
            <a:pPr algn="ctr">
              <a:defRPr sz="3000" cap="none"/>
            </a:pPr>
            <a:r>
              <a:t>Es drängte sich mir der Verdacht auf, dass es sich lediglich um </a:t>
            </a:r>
          </a:p>
          <a:p>
            <a:pPr algn="ctr">
              <a:defRPr sz="3000" cap="none"/>
            </a:pPr>
            <a:r>
              <a:t>persönliche Auslegung der zuständigen Personen handelte.</a:t>
            </a:r>
          </a:p>
          <a:p>
            <a:pPr algn="ctr">
              <a:defRPr sz="3000" cap="none"/>
            </a:pPr>
            <a:r>
              <a:t>Jetzt war ich kurz davor meinen gesamten Bestand am </a:t>
            </a:r>
          </a:p>
          <a:p>
            <a:pPr algn="ctr">
              <a:defRPr sz="3000" cap="none"/>
            </a:pPr>
            <a:r>
              <a:t>kleinen Westfalen zu verkaufen. </a:t>
            </a:r>
          </a:p>
          <a:p>
            <a:pPr algn="ctr">
              <a:defRPr sz="3000" cap="none"/>
            </a:pPr>
            <a:r>
              <a:t>Angebote lagen mir aus den Niederlanden und Italien vor, die wahrscheinlich von der Ablehnung gehört hatten.</a:t>
            </a:r>
          </a:p>
        </p:txBody>
      </p:sp>
    </p:spTree>
  </p:cSld>
  <p:clrMapOvr>
    <a:overrideClrMapping bg1="dk1" tx1="lt1" bg2="dk2" tx2="lt2" accent1="accent1" accent2="accent2" accent3="accent3" accent4="accent4" accent5="accent5" accent6="accent6" hlink="hlink" folHlink="folHlink"/>
  </p:clrMapOvr>
  <p:transition spd="med" p14:dur="1300" advClick="0" advTm="25000">
    <p:circle/>
    <p:extLst>
      <p:ext uri="smNativeData">
        <pr:smNativeData xmlns:pr="smNativeData" xmlns="smNativeData" val="FSRlaQAAAAAUBQAAAAAAABsAAAAAAAAAqGEAAAAAAAABAAAAAAAAAAAAAAAAAAAAAAAAAAEAAAABAAAA"/>
      </p:ext>
    </p:extLst>
  </p:transition>
  <p:timing>
    <p:tnLst>
      <p:par>
        <p:cTn id="1" dur="indefinite" restart="never" nodeType="tmRoot"/>
      </p:par>
    </p:tnLst>
  </p:timing>
</p:sld>
</file>

<file path=ppt/slides/slide13.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vvk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iwIAAGoYAAB+PgAAXSkAABAAAAAmAAAACAAAAP//////////MAAAABQAAAAAAAAAAAD//wAAAQAAAP//AAABAA=="/>
              </a:ext>
            </a:extLst>
          </p:cNvSpPr>
          <p:nvPr/>
        </p:nvSpPr>
        <p:spPr>
          <a:xfrm>
            <a:off x="413385" y="3968750"/>
            <a:ext cx="9745345" cy="2755265"/>
          </a:xfrm>
          <a:prstGeom prst="rect">
            <a:avLst/>
          </a:prstGeom>
          <a:noFill/>
          <a:ln>
            <a:noFill/>
          </a:ln>
          <a:effectLst/>
        </p:spPr>
        <p:txBody>
          <a:bodyPr vert="horz" wrap="square" numCol="1" spcCol="215900" anchor="t"/>
          <a:lstStyle/>
          <a:p>
            <a:pPr algn="ctr">
              <a:defRPr sz="3000" cap="none">
                <a:solidFill>
                  <a:srgbClr val="FFFFFF"/>
                </a:solidFill>
              </a:defRPr>
            </a:pPr>
          </a:p>
          <a:p>
            <a:pPr algn="ctr">
              <a:defRPr sz="3000" b="1" cap="none">
                <a:solidFill>
                  <a:srgbClr val="FFFFFF"/>
                </a:solidFill>
              </a:defRPr>
            </a:pPr>
            <a:r>
              <a:t>Somit durfte ich - erst nach einem dritten Antrag 2018 </a:t>
            </a:r>
          </a:p>
          <a:p>
            <a:pPr algn="ctr">
              <a:defRPr sz="3000" b="1" cap="none">
                <a:solidFill>
                  <a:srgbClr val="FFFFFF"/>
                </a:solidFill>
              </a:defRPr>
            </a:pPr>
            <a:r>
              <a:t>– und erneuter Konkretisierung des Standardentwurfes –  </a:t>
            </a:r>
          </a:p>
          <a:p>
            <a:pPr algn="ctr">
              <a:defRPr sz="3000" b="1" cap="none">
                <a:solidFill>
                  <a:srgbClr val="FFFFFF"/>
                </a:solidFill>
              </a:defRPr>
            </a:pPr>
            <a:r>
              <a:t>zur Deutschen Meisterschaft 2019 meine Neuzüchtung </a:t>
            </a:r>
          </a:p>
          <a:p>
            <a:pPr algn="ctr">
              <a:defRPr sz="3000" b="1" cap="none">
                <a:solidFill>
                  <a:srgbClr val="FFFFFF"/>
                </a:solidFill>
              </a:defRPr>
            </a:pPr>
            <a:r>
              <a:t>offiziell im Anerkennungsverfahren vorstellen.</a:t>
            </a:r>
          </a:p>
          <a:p>
            <a:pPr/>
          </a:p>
        </p:txBody>
      </p:sp>
      <p:sp>
        <p:nvSpPr>
          <p:cNvPr id="3" name="Textbox2"/>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Dvvk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AAAAAOQDAADjQAAAhBIAABAgAAAmAAAACAAAAP//////////MAAAABQAAAAAAAAAAAD//wAAAQAAAP//AAABAA=="/>
              </a:ext>
            </a:extLst>
          </p:cNvSpPr>
          <p:nvPr/>
        </p:nvSpPr>
        <p:spPr>
          <a:xfrm>
            <a:off x="0" y="632460"/>
            <a:ext cx="10547985" cy="2377440"/>
          </a:xfrm>
          <a:prstGeom prst="rect">
            <a:avLst/>
          </a:prstGeom>
          <a:noFill/>
          <a:ln>
            <a:noFill/>
          </a:ln>
          <a:effectLst/>
        </p:spPr>
        <p:txBody>
          <a:bodyPr vert="horz" wrap="square" numCol="1" spcCol="215900" anchor="t"/>
          <a:lstStyle/>
          <a:p>
            <a:pPr algn="ctr">
              <a:defRPr sz="3000" b="1" cap="none">
                <a:solidFill>
                  <a:srgbClr val="FFFFFF"/>
                </a:solidFill>
              </a:defRPr>
            </a:pPr>
            <a:r>
              <a:t>Nur durch Intervention des damaligen kompletten Vorstand des DKB nahm ich Abstand von dem Verkauf.</a:t>
            </a:r>
          </a:p>
          <a:p>
            <a:pPr algn="ctr">
              <a:defRPr sz="3000" b="1" cap="none">
                <a:solidFill>
                  <a:srgbClr val="FFFFFF"/>
                </a:solidFill>
              </a:defRPr>
            </a:pPr>
            <a:r>
              <a:t>Zudem hatten sich derzeit im Bereich der Preisrichtervereinigung </a:t>
            </a:r>
          </a:p>
          <a:p>
            <a:pPr algn="ctr">
              <a:defRPr sz="3000" b="1" cap="none">
                <a:solidFill>
                  <a:srgbClr val="FFFFFF"/>
                </a:solidFill>
              </a:defRPr>
            </a:pPr>
            <a:r>
              <a:t>und der technischen Kommission personelle Änderung ergeben, </a:t>
            </a:r>
          </a:p>
          <a:p>
            <a:pPr algn="ctr">
              <a:defRPr sz="3000" b="1" cap="none">
                <a:solidFill>
                  <a:srgbClr val="FFFFFF"/>
                </a:solidFill>
              </a:defRPr>
            </a:pPr>
            <a:r>
              <a:t>die mir zusagten meinem Vorhaben aufgeschlossener zu sein.</a:t>
            </a:r>
          </a:p>
        </p:txBody>
      </p:sp>
    </p:spTree>
  </p:cSld>
  <p:clrMapOvr>
    <a:masterClrMapping/>
  </p:clrMapOvr>
  <p:transition spd="med" p14:dur="1300" advClick="0" advTm="25000">
    <p:split/>
    <p:extLst>
      <p:ext uri="smNativeData">
        <pr:smNativeData xmlns:pr="smNativeData" xmlns="smNativeData" val="FSRlaQAAAAAUBQAAAAAAAA0AAAAAAAAAqGEAAAAAAAABAAAAAAAAAAAAAAAAAAAAAAAAAAEAAAABAAAA"/>
      </p:ext>
    </p:extLst>
  </p:transition>
  <p:timing>
    <p:tnLst>
      <p:par>
        <p:cTn id="1" dur="indefinite" restart="never" nodeType="tmRoot"/>
      </p:par>
    </p:tnLst>
  </p:timing>
</p:sld>
</file>

<file path=ppt/slides/slide14.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pic>
        <p:nvPicPr>
          <p:cNvPr id="2"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D7Ag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AAAACEAAAAYAAAAFAAAAN4dAADhBAAAAUAAAE8lAAAQAAAAJgAAAAgAAAD//////////zAAAAAUAAAAAAAAAAAA//8AAAEAAAD//wAAAQA="/>
              </a:ext>
            </a:extLst>
          </p:cNvPicPr>
          <p:nvPr/>
        </p:nvPicPr>
        <p:blipFill>
          <a:blip r:embed="rId2"/>
          <a:stretch>
            <a:fillRect/>
          </a:stretch>
        </p:blipFill>
        <p:spPr>
          <a:xfrm>
            <a:off x="4855210" y="793115"/>
            <a:ext cx="5549265" cy="5271770"/>
          </a:xfrm>
          <a:prstGeom prst="rect">
            <a:avLst/>
          </a:prstGeom>
          <a:noFill/>
          <a:ln>
            <a:noFill/>
          </a:ln>
          <a:effectLst/>
        </p:spPr>
      </p:pic>
      <p:sp>
        <p:nvSpPr>
          <p:cNvPr id="3"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GMI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ewEAAFgNAADPGwAA2RwAABAgAAAmAAAACAAAAP//////////MAAAABQAAAAAAAAAAAD//wAAAQAAAP//AAABAA=="/>
              </a:ext>
            </a:extLst>
          </p:cNvSpPr>
          <p:nvPr/>
        </p:nvSpPr>
        <p:spPr>
          <a:xfrm>
            <a:off x="240665" y="2169160"/>
            <a:ext cx="4279900" cy="2520315"/>
          </a:xfrm>
          <a:prstGeom prst="rect">
            <a:avLst/>
          </a:prstGeom>
          <a:noFill/>
          <a:ln>
            <a:noFill/>
          </a:ln>
          <a:effectLst/>
        </p:spPr>
        <p:txBody>
          <a:bodyPr vert="horz" wrap="square" numCol="1" spcCol="215900" anchor="t"/>
          <a:lstStyle/>
          <a:p>
            <a:pPr algn="ctr">
              <a:defRPr sz="3600" b="1" cap="none">
                <a:solidFill>
                  <a:srgbClr val="FFFFFF"/>
                </a:solidFill>
              </a:defRPr>
            </a:pPr>
            <a:r>
              <a:t>Endgültiger Standard von 2019, der im </a:t>
            </a:r>
          </a:p>
          <a:p>
            <a:pPr algn="ctr">
              <a:defRPr sz="3600" b="1" cap="none">
                <a:solidFill>
                  <a:srgbClr val="FFFFFF"/>
                </a:solidFill>
              </a:defRPr>
            </a:pPr>
            <a:r>
              <a:t>Vogelfreund 11-2021 veröffentlicht wurde</a:t>
            </a:r>
          </a:p>
        </p:txBody>
      </p:sp>
    </p:spTree>
  </p:cSld>
  <p:clrMapOvr>
    <a:masterClrMapping/>
  </p:clrMapOvr>
  <p:transition spd="med" p14:dur="1300" advClick="0" advTm="23000">
    <p:comb/>
    <p:extLst>
      <p:ext uri="smNativeData">
        <pr:smNativeData xmlns:pr="smNativeData" xmlns="smNativeData" val="FSRlaQAAAAAUBQAAAAAAABUAAAAAAAAA2FkAAAAAAAABAAAAAAAAAAAAAAAAAAAAAAAAAAEAAAABAAAA"/>
      </p:ext>
    </p:extLst>
  </p:transition>
  <p:timing>
    <p:tnLst>
      <p:par>
        <p:cTn id="1" dur="indefinite" restart="never" nodeType="tmRoot"/>
      </p:par>
    </p:tnLst>
  </p:timing>
</p:sld>
</file>

<file path=ppt/slides/slide15.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vvk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jAEAAMgEAABEQAAAQi0AABAAAAAmAAAACAAAAP//////////MAAAABQAAAAAAAAAAAD//wAAAQAAAP//AAABAA=="/>
              </a:ext>
            </a:extLst>
          </p:cNvSpPr>
          <p:nvPr/>
        </p:nvSpPr>
        <p:spPr>
          <a:xfrm>
            <a:off x="251460" y="777240"/>
            <a:ext cx="10195560" cy="6579870"/>
          </a:xfrm>
          <a:prstGeom prst="rect">
            <a:avLst/>
          </a:prstGeom>
          <a:noFill/>
          <a:ln>
            <a:noFill/>
          </a:ln>
          <a:effectLst/>
        </p:spPr>
        <p:txBody>
          <a:bodyPr vert="horz" wrap="square" numCol="1" spcCol="215900" anchor="t"/>
          <a:lstStyle/>
          <a:p>
            <a:pPr algn="ctr">
              <a:defRPr sz="2800" b="1" cap="none">
                <a:solidFill>
                  <a:srgbClr val="FFFFFF"/>
                </a:solidFill>
              </a:defRPr>
            </a:pPr>
            <a:r>
              <a:t>Im Januar 2020 erfolgte eine erneute Prüfung zum Anerkennungsverfahren. </a:t>
            </a:r>
          </a:p>
          <a:p>
            <a:pPr algn="ctr">
              <a:defRPr sz="2800" b="1" cap="none">
                <a:solidFill>
                  <a:srgbClr val="FFFFFF"/>
                </a:solidFill>
              </a:defRPr>
            </a:pPr>
            <a:r>
              <a:t>Die vorgestellten Glattkopf- und Haubenvögel konnten </a:t>
            </a:r>
          </a:p>
          <a:p>
            <a:pPr algn="ctr">
              <a:defRPr sz="2800" b="1" cap="none">
                <a:solidFill>
                  <a:srgbClr val="FFFFFF"/>
                </a:solidFill>
              </a:defRPr>
            </a:pPr>
            <a:r>
              <a:t>diese Prüfung nur mit Mühe bestehen.</a:t>
            </a:r>
          </a:p>
          <a:p>
            <a:pPr algn="ctr">
              <a:defRPr sz="2800" b="1" cap="none">
                <a:solidFill>
                  <a:srgbClr val="FFFFFF"/>
                </a:solidFill>
              </a:defRPr>
            </a:pPr>
          </a:p>
          <a:p>
            <a:pPr algn="ctr">
              <a:defRPr sz="2800" b="1" cap="none">
                <a:solidFill>
                  <a:srgbClr val="FFFFFF"/>
                </a:solidFill>
              </a:defRPr>
            </a:pPr>
            <a:r>
              <a:t>Die Deutsche Meisterschaft im Januar 2021 fiel der Corona-Pandemie zum Opfer, sodass das Anerkennungsverfahren erneut verzögert wurde.</a:t>
            </a:r>
          </a:p>
          <a:p>
            <a:pPr algn="ctr">
              <a:defRPr sz="2800" b="1" cap="none">
                <a:solidFill>
                  <a:srgbClr val="FFFFFF"/>
                </a:solidFill>
              </a:defRPr>
            </a:pPr>
          </a:p>
          <a:p>
            <a:pPr algn="ctr">
              <a:defRPr sz="2800" b="1" cap="none">
                <a:solidFill>
                  <a:srgbClr val="FFFFFF"/>
                </a:solidFill>
              </a:defRPr>
            </a:pPr>
            <a:r>
              <a:t>Da aber auch die DKB-Meisterschaft im Januar 2022 </a:t>
            </a:r>
          </a:p>
          <a:p>
            <a:pPr algn="ctr">
              <a:defRPr sz="2800" b="1" cap="none">
                <a:solidFill>
                  <a:srgbClr val="FFFFFF"/>
                </a:solidFill>
              </a:defRPr>
            </a:pPr>
            <a:r>
              <a:t>aus gleichem Grund abgesagt wurde und </a:t>
            </a:r>
          </a:p>
          <a:p>
            <a:pPr algn="ctr">
              <a:defRPr sz="2800" b="1" cap="none">
                <a:solidFill>
                  <a:srgbClr val="FFFFFF"/>
                </a:solidFill>
              </a:defRPr>
            </a:pPr>
            <a:r>
              <a:t>die LV-Schau des LV 13 aber durchgeführt werden konnte, </a:t>
            </a:r>
          </a:p>
          <a:p>
            <a:pPr algn="ctr">
              <a:defRPr sz="2800" b="1" cap="none">
                <a:solidFill>
                  <a:srgbClr val="FFFFFF"/>
                </a:solidFill>
              </a:defRPr>
            </a:pPr>
            <a:r>
              <a:t>wurde mir die Gelegenheit gegeben, dort erstmals meine Vögel </a:t>
            </a:r>
          </a:p>
          <a:p>
            <a:pPr algn="ctr">
              <a:defRPr sz="2800" b="1" cap="none">
                <a:solidFill>
                  <a:srgbClr val="FFFFFF"/>
                </a:solidFill>
              </a:defRPr>
            </a:pPr>
            <a:r>
              <a:t>3 unabhängigen Preisrichtern vorzustellen, </a:t>
            </a:r>
          </a:p>
          <a:p>
            <a:pPr algn="ctr">
              <a:defRPr sz="2800" b="1" cap="none">
                <a:solidFill>
                  <a:srgbClr val="FFFFFF"/>
                </a:solidFill>
              </a:defRPr>
            </a:pPr>
            <a:r>
              <a:t>die sie auch erfolgreich bestanden.</a:t>
            </a:r>
          </a:p>
        </p:txBody>
      </p:sp>
    </p:spTree>
  </p:cSld>
  <p:clrMapOvr>
    <a:masterClrMapping/>
  </p:clrMapOvr>
  <p:transition spd="med" p14:dur="1300" advClick="0" advTm="25000">
    <p:wheel spokes="1"/>
    <p:extLst>
      <p:ext uri="smNativeData">
        <pr:smNativeData xmlns:pr="smNativeData" xmlns="smNativeData" val="FSRlaQAAAAAUBQAAAAAAABoAAAABAAAAqGEAAAAAAAABAAAAAAAAAAAAAAAAAAAAAAAAAAEAAAABAAAA"/>
      </p:ext>
    </p:extLst>
  </p:transition>
  <p:timing>
    <p:tnLst>
      <p:par>
        <p:cTn id="1" dur="indefinite" restart="never" nodeType="tmRoot"/>
      </p:par>
    </p:tnLst>
  </p:timing>
</p:sld>
</file>

<file path=ppt/slides/slide16.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K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ugEAAHUBAAAOQAAA0yoAABAAAAAmAAAACAAAAP//////////MAAAABQAAAAAAAAAAAD//wAAAQAAAP//AAABAA=="/>
              </a:ext>
            </a:extLst>
          </p:cNvSpPr>
          <p:nvPr/>
        </p:nvSpPr>
        <p:spPr>
          <a:xfrm>
            <a:off x="280670" y="236855"/>
            <a:ext cx="10132060" cy="6724650"/>
          </a:xfrm>
          <a:prstGeom prst="rect">
            <a:avLst/>
          </a:prstGeom>
          <a:noFill/>
          <a:ln>
            <a:noFill/>
          </a:ln>
          <a:effectLst/>
        </p:spPr>
        <p:txBody>
          <a:bodyPr vert="horz" wrap="square" numCol="1" spcCol="215900" anchor="t"/>
          <a:lstStyle/>
          <a:p>
            <a:pPr algn="l">
              <a:defRPr sz="2800" b="1" cap="none">
                <a:solidFill>
                  <a:srgbClr val="FFFFFF"/>
                </a:solidFill>
              </a:defRPr>
            </a:pPr>
            <a:r>
              <a:t>Die 2.Vorstellung des „kleinen Westfalen“ auf der DM erfolgte in 2022, hier erstmals im Dezember, wobei nach Auffassung des Richter-Kollegiums die Vögel der neuen Rasse noch Mängel aufwiesen und somit die erforderliche Durchschnittspunktzahl nicht erreicht wurde. </a:t>
            </a:r>
          </a:p>
          <a:p>
            <a:pPr algn="l">
              <a:defRPr sz="2800" b="1" cap="none">
                <a:solidFill>
                  <a:srgbClr val="FFFFFF"/>
                </a:solidFill>
              </a:defRPr>
            </a:pPr>
            <a:r>
              <a:t>Wobei man hier aber sagen muss, dass sich nachhinein herausstellte, dass bei der Bewertung eine alte Beschreibung und somit eine falsche Bewertungssystematik verwendet wurde.</a:t>
            </a:r>
          </a:p>
          <a:p>
            <a:pPr algn="l">
              <a:defRPr sz="2800" b="1" cap="none">
                <a:solidFill>
                  <a:srgbClr val="FFFFFF"/>
                </a:solidFill>
              </a:defRPr>
            </a:pPr>
          </a:p>
          <a:p>
            <a:pPr algn="l">
              <a:defRPr sz="2800" b="1" cap="none">
                <a:solidFill>
                  <a:srgbClr val="FFFFFF"/>
                </a:solidFill>
              </a:defRPr>
            </a:pPr>
            <a:r>
              <a:t>Die 3.Bewertung fand dann erfolgreich im Dezember 2023 statt.</a:t>
            </a:r>
          </a:p>
          <a:p>
            <a:pPr algn="l">
              <a:defRPr sz="2800" b="1" cap="none">
                <a:solidFill>
                  <a:srgbClr val="FFFFFF"/>
                </a:solidFill>
              </a:defRPr>
            </a:pPr>
            <a:r>
              <a:t>Die 4. Bewertung und somit auch die letzte Möglichkeit einer Zulassung wurde im Dezember 2024 vorgenommen.</a:t>
            </a:r>
          </a:p>
          <a:p>
            <a:pPr algn="l">
              <a:defRPr sz="2800" b="1" cap="none">
                <a:solidFill>
                  <a:srgbClr val="FFFFFF"/>
                </a:solidFill>
              </a:defRPr>
            </a:pPr>
            <a:r>
              <a:t>Auch in dieser Bewertung erreichten die “ kleinen Westfalen“  die notwendige Durchschnittspunktzahl, sodass sie in Deutschland ab 2025 als neue Positurrasse  anerkannt wurde und ausgestellt werden können.</a:t>
            </a:r>
          </a:p>
        </p:txBody>
      </p:sp>
    </p:spTree>
  </p:cSld>
  <p:clrMapOvr>
    <a:masterClrMapping/>
  </p:clrMapOvr>
  <p:transition spd="med" p14:dur="1300" advClick="0" advTm="27000">
    <p:newsflash/>
    <p:extLst>
      <p:ext uri="smNativeData">
        <pr:smNativeData xmlns:pr="smNativeData" xmlns="smNativeData" val="FSRlaQAAAAAUBQAAAAAAABYAAAAAAAAAeGkAAAAAAAABAAAAAAAAAAAAAAAAAAAAAAAAAAEAAAABAAAA"/>
      </p:ext>
    </p:extLst>
  </p:transition>
  <p:timing>
    <p:tnLst>
      <p:par>
        <p:cTn id="1" dur="indefinite" restart="never" nodeType="tmRoot"/>
      </p:par>
    </p:tnLst>
  </p:timing>
</p:sld>
</file>

<file path=ppt/slides/slide17.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xAEAAMQBAADGPQAAciMAABAAAAAmAAAACAAAAP//////////MAAAABQAAAAAAAAAAAD//wAAAQAAAP//AAABAA=="/>
              </a:ext>
            </a:extLst>
          </p:cNvSpPr>
          <p:nvPr/>
        </p:nvSpPr>
        <p:spPr>
          <a:xfrm>
            <a:off x="287020" y="287020"/>
            <a:ext cx="9754870" cy="5474970"/>
          </a:xfrm>
          <a:prstGeom prst="rect">
            <a:avLst/>
          </a:prstGeom>
          <a:noFill/>
          <a:ln>
            <a:noFill/>
          </a:ln>
          <a:effectLst/>
        </p:spPr>
        <p:txBody>
          <a:bodyPr vert="horz" wrap="square" numCol="1" spcCol="215900" anchor="t"/>
          <a:lstStyle/>
          <a:p>
            <a:pPr algn="ctr">
              <a:defRPr sz="4800" b="1" i="1" u="sng" cap="none">
                <a:solidFill>
                  <a:srgbClr val="FFFFFF"/>
                </a:solidFill>
              </a:defRPr>
            </a:pPr>
            <a:r>
              <a:t>Der Standard</a:t>
            </a:r>
          </a:p>
          <a:p>
            <a:pPr algn="ctr">
              <a:defRPr sz="3600" b="1" cap="none">
                <a:solidFill>
                  <a:srgbClr val="FFFFFF"/>
                </a:solidFill>
              </a:defRPr>
            </a:pPr>
            <a:r>
              <a:t>Bei Kritikern dieser neuen Rasse wird behauptet, </a:t>
            </a:r>
          </a:p>
          <a:p>
            <a:pPr algn="ctr">
              <a:defRPr sz="3600" b="1" cap="none">
                <a:solidFill>
                  <a:srgbClr val="FFFFFF"/>
                </a:solidFill>
              </a:defRPr>
            </a:pPr>
            <a:r>
              <a:t>dass es sich lediglich um einen roten Fife Fancy mit Haube handelt, und somit ein Rassenmischmasch sei.</a:t>
            </a:r>
          </a:p>
          <a:p>
            <a:pPr algn="ctr">
              <a:defRPr sz="3600" b="1" cap="none">
                <a:solidFill>
                  <a:srgbClr val="FFFFFF"/>
                </a:solidFill>
              </a:defRPr>
            </a:pPr>
          </a:p>
          <a:p>
            <a:pPr algn="l">
              <a:defRPr sz="3600" b="1" cap="none">
                <a:solidFill>
                  <a:srgbClr val="FFFFFF"/>
                </a:solidFill>
              </a:defRPr>
            </a:pPr>
            <a:r>
              <a:t>Dabei wird verkannt, das sehr </a:t>
            </a:r>
          </a:p>
          <a:p>
            <a:pPr algn="l">
              <a:defRPr sz="3600" b="1" cap="none">
                <a:solidFill>
                  <a:srgbClr val="FFFFFF"/>
                </a:solidFill>
              </a:defRPr>
            </a:pPr>
            <a:r>
              <a:t>viele unserer anerkannten </a:t>
            </a:r>
          </a:p>
          <a:p>
            <a:pPr algn="l">
              <a:defRPr sz="3600" b="1" cap="none">
                <a:solidFill>
                  <a:srgbClr val="FFFFFF"/>
                </a:solidFill>
              </a:defRPr>
            </a:pPr>
            <a:r>
              <a:t>Positurrassen aus Kombinationen </a:t>
            </a:r>
          </a:p>
          <a:p>
            <a:pPr algn="l">
              <a:defRPr sz="3600" b="1" cap="none">
                <a:solidFill>
                  <a:srgbClr val="FFFFFF"/>
                </a:solidFill>
              </a:defRPr>
            </a:pPr>
            <a:r>
              <a:t>bereits bestehender Rassen </a:t>
            </a:r>
          </a:p>
          <a:p>
            <a:pPr algn="l">
              <a:defRPr sz="3600" b="1" cap="none">
                <a:solidFill>
                  <a:srgbClr val="FFFFFF"/>
                </a:solidFill>
              </a:defRPr>
            </a:pPr>
            <a:r>
              <a:t>entstanden sind.</a:t>
            </a:r>
          </a:p>
        </p:txBody>
      </p:sp>
      <p:pic>
        <p:nvPicPr>
          <p:cNvPr id="3" name="Grafik3"/>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D///8AAAAAAAAAAAAAAAAAAAAAAAAAAABkAAAAZAAAAAAAAAAjAAAABAAAAGQAAAAXAAAAFAAAAAAAAAAAAAAA/38AAP9/AAAAAAAACQAAAAQAAAAgHw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CEAAAAYAAAAFAAAAFImAACQFQAAyEEAAIMuAAAQAAAAJgAAAAgAAAD//////////zAAAAAUAAAAAAAAAAAA//8AAAEAAAD//wAAAQA="/>
              </a:ext>
            </a:extLst>
          </p:cNvPicPr>
          <p:nvPr/>
        </p:nvPicPr>
        <p:blipFill>
          <a:blip r:embed="rId2">
            <a:clrChange>
              <a:clrFrom>
                <a:srgbClr val="FFFFFF"/>
              </a:clrFrom>
              <a:clrTo>
                <a:srgbClr val="FFFFFF">
                  <a:alpha val="0"/>
                </a:srgbClr>
              </a:clrTo>
            </a:clrChange>
          </a:blip>
          <a:stretch>
            <a:fillRect/>
          </a:stretch>
        </p:blipFill>
        <p:spPr>
          <a:xfrm flipH="1">
            <a:off x="6229350" y="3505200"/>
            <a:ext cx="4464050" cy="4055745"/>
          </a:xfrm>
          <a:prstGeom prst="rect">
            <a:avLst/>
          </a:prstGeom>
          <a:noFill/>
          <a:ln>
            <a:noFill/>
          </a:ln>
          <a:effectLst/>
        </p:spPr>
      </p:pic>
    </p:spTree>
  </p:cSld>
  <p:clrMapOvr>
    <a:masterClrMapping/>
  </p:clrMapOvr>
  <p:transition spd="med" p14:dur="1300" advClick="0" advTm="22000">
    <p:wedge/>
    <p:extLst>
      <p:ext uri="smNativeData">
        <pr:smNativeData xmlns:pr="smNativeData" xmlns="smNativeData" val="FSRlaQAAAAAUBQAAAAAAABMAAAAAAAAA8FUAAAAAAAABAAAAAAAAAAAAAAAAAAAAAAAAAAEAAAABAAAA"/>
      </p:ext>
    </p:extLst>
  </p:transition>
  <p:timing>
    <p:tnLst>
      <p:par>
        <p:cTn id="1" dur="indefinite" restart="never" nodeType="tmRoot"/>
      </p:par>
    </p:tnLst>
  </p:timing>
</p:sld>
</file>

<file path=ppt/slides/slide18.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tQIAAFoFAACfOwAA7yYAABAAAAAmAAAACAAAAP//////////MAAAABQAAAAAAAAAAAD//wAAAQAAAP//AAABAA=="/>
              </a:ext>
            </a:extLst>
          </p:cNvSpPr>
          <p:nvPr/>
        </p:nvSpPr>
        <p:spPr>
          <a:xfrm>
            <a:off x="440055" y="869950"/>
            <a:ext cx="9251950" cy="5459095"/>
          </a:xfrm>
          <a:prstGeom prst="rect">
            <a:avLst/>
          </a:prstGeom>
          <a:noFill/>
          <a:ln>
            <a:noFill/>
          </a:ln>
          <a:effectLst/>
        </p:spPr>
        <p:txBody>
          <a:bodyPr vert="horz" wrap="square" numCol="1" spcCol="215900" anchor="t"/>
          <a:lstStyle/>
          <a:p>
            <a:pPr algn="ctr">
              <a:defRPr sz="3600" b="1" cap="none">
                <a:solidFill>
                  <a:srgbClr val="FFFFFF"/>
                </a:solidFill>
              </a:defRPr>
            </a:pPr>
            <a:r>
              <a:t>Bei dem "kleinen Westfalen" handelt es sich um eine kleine, glattbefiederte Kanarienrasse, die in Deutschland erzüchtet wurde. </a:t>
            </a:r>
          </a:p>
          <a:p>
            <a:pPr algn="ctr">
              <a:defRPr sz="3600" b="1" cap="none">
                <a:solidFill>
                  <a:srgbClr val="FFFFFF"/>
                </a:solidFill>
              </a:defRPr>
            </a:pPr>
            <a:br/>
            <a:r>
              <a:t>Die Hauptkriterien sind die Farbe Rot, </a:t>
            </a:r>
          </a:p>
          <a:p>
            <a:pPr algn="ctr">
              <a:defRPr sz="3600" cap="none">
                <a:solidFill>
                  <a:srgbClr val="FFFFFF"/>
                </a:solidFill>
              </a:defRPr>
            </a:pPr>
            <a:r>
              <a:rPr b="1" cap="none"/>
              <a:t>die besondere Nackenform, die Hauben und Kopfform, die geringe Körpergröße von 12 cm und die rundlichen, kompakten, fließenden Körperkonturen.</a:t>
            </a:r>
            <a:br/>
            <a:endParaRPr b="1" cap="none"/>
          </a:p>
        </p:txBody>
      </p:sp>
    </p:spTree>
  </p:cSld>
  <p:clrMapOvr>
    <a:masterClrMapping/>
  </p:clrMapOvr>
  <p:transition spd="med" p14:dur="1300" advClick="0" advTm="22000">
    <p:fade/>
    <p:extLst>
      <p:ext uri="smNativeData">
        <pr:smNativeData xmlns:pr="smNativeData" xmlns="smNativeData" val="FSRlaQAAAAAUBQAAAAAAADQAAAAAAAAA8FUAAAAAAAABAAAAAAAAAAAAAAAAAAAAAAAAAAEAAAABAAAA"/>
      </p:ext>
    </p:extLst>
  </p:transition>
  <p:timing>
    <p:tnLst>
      <p:par>
        <p:cTn id="1" dur="indefinite" restart="never" nodeType="tmRoot"/>
      </p:par>
    </p:tnLst>
  </p:timing>
</p:sld>
</file>

<file path=ppt/slides/slide19.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xgAAAGgDAAAKQQAA9SUAABAAAAAmAAAACAAAAP//////////MAAAABQAAAAAAAAAAAD//wAAAQAAAP//AAABAA=="/>
              </a:ext>
            </a:extLst>
          </p:cNvSpPr>
          <p:nvPr/>
        </p:nvSpPr>
        <p:spPr>
          <a:xfrm>
            <a:off x="125730" y="553720"/>
            <a:ext cx="10447020" cy="5616575"/>
          </a:xfrm>
          <a:prstGeom prst="rect">
            <a:avLst/>
          </a:prstGeom>
          <a:noFill/>
          <a:ln>
            <a:noFill/>
          </a:ln>
          <a:effectLst/>
        </p:spPr>
        <p:txBody>
          <a:bodyPr vert="horz" wrap="square" numCol="1" spcCol="215900" anchor="t"/>
          <a:lstStyle/>
          <a:p>
            <a:pPr marL="0" marR="0" indent="0" algn="ctr" defTabSz="914400">
              <a:lnSpc>
                <a:spcPct val="100000"/>
              </a:lnSpc>
              <a:spcBef>
                <a:spcPts val="0"/>
              </a:spcBef>
              <a:spcAft>
                <a:spcPts val="0"/>
              </a:spcAft>
              <a:buNone/>
              <a:tabLst/>
              <a:defRPr sz="3000" b="1" i="1" cap="none">
                <a:solidFill>
                  <a:srgbClr val="FFFFFF"/>
                </a:solidFill>
                <a:uFill>
                  <a:solidFill>
                    <a:srgbClr val="000000"/>
                  </a:solidFill>
                </a:uFill>
                <a:latin typeface="Arial" pitchFamily="2" charset="0"/>
                <a:ea typeface="Arial" pitchFamily="2" charset="0"/>
                <a:cs typeface="Arial" pitchFamily="2" charset="0"/>
              </a:defRPr>
            </a:pPr>
            <a:r>
              <a:t>Unterteilt wird die Rasse in :</a:t>
            </a:r>
          </a:p>
          <a:p>
            <a:pPr marL="0" marR="0" indent="0" algn="ctr" defTabSz="914400">
              <a:lnSpc>
                <a:spcPct val="100000"/>
              </a:lnSpc>
              <a:spcBef>
                <a:spcPts val="0"/>
              </a:spcBef>
              <a:spcAft>
                <a:spcPts val="0"/>
              </a:spcAft>
              <a:buNone/>
              <a:tabLst/>
              <a:defRPr sz="3000" b="1" i="1" cap="none">
                <a:solidFill>
                  <a:srgbClr val="FFFFFF"/>
                </a:solidFill>
                <a:uFill>
                  <a:solidFill>
                    <a:srgbClr val="000000"/>
                  </a:solidFill>
                </a:uFill>
                <a:latin typeface="Arial" pitchFamily="2" charset="0"/>
                <a:ea typeface="Arial" pitchFamily="2" charset="0"/>
                <a:cs typeface="Arial" pitchFamily="2" charset="0"/>
              </a:defRPr>
            </a:pPr>
          </a:p>
          <a:p>
            <a:pPr marL="0" marR="0" indent="0" algn="ctr" defTabSz="914400">
              <a:lnSpc>
                <a:spcPct val="100000"/>
              </a:lnSpc>
              <a:spcBef>
                <a:spcPts val="0"/>
              </a:spcBef>
              <a:spcAft>
                <a:spcPts val="0"/>
              </a:spcAft>
              <a:buNone/>
              <a:tabLst/>
              <a:defRPr sz="3000" b="1" i="1" cap="none">
                <a:solidFill>
                  <a:srgbClr val="FFFFFF"/>
                </a:solidFill>
                <a:uFill>
                  <a:solidFill>
                    <a:srgbClr val="000000"/>
                  </a:solidFill>
                </a:uFill>
                <a:latin typeface="Arial" pitchFamily="2" charset="0"/>
                <a:ea typeface="Arial" pitchFamily="2" charset="0"/>
                <a:cs typeface="Arial" pitchFamily="2" charset="0"/>
              </a:defRPr>
            </a:pPr>
            <a:r>
              <a:t>in Hauben- und Glattkopfvogel</a:t>
            </a:r>
          </a:p>
          <a:p>
            <a:pPr marL="0" marR="0" indent="0" algn="ctr" defTabSz="914400">
              <a:lnSpc>
                <a:spcPct val="100000"/>
              </a:lnSpc>
              <a:spcBef>
                <a:spcPts val="0"/>
              </a:spcBef>
              <a:spcAft>
                <a:spcPts val="0"/>
              </a:spcAft>
              <a:buNone/>
              <a:tabLst/>
              <a:defRPr sz="3000" b="1" i="1" cap="none">
                <a:solidFill>
                  <a:srgbClr val="FFFFFF"/>
                </a:solidFill>
                <a:uFill>
                  <a:solidFill>
                    <a:srgbClr val="000000"/>
                  </a:solidFill>
                </a:uFill>
                <a:latin typeface="Arial" pitchFamily="2" charset="0"/>
                <a:ea typeface="Arial" pitchFamily="2" charset="0"/>
                <a:cs typeface="Arial" pitchFamily="2" charset="0"/>
              </a:defRPr>
            </a:pPr>
          </a:p>
          <a:p>
            <a:pPr algn="ctr" defTabSz="914400">
              <a:tabLst/>
              <a:defRPr sz="3200" b="1" cap="none">
                <a:solidFill>
                  <a:srgbClr val="FFFFFF"/>
                </a:solidFill>
              </a:defRPr>
            </a:pPr>
            <a:r>
              <a:t>Der "kleine Westfale" ist nur in rotgrundig und </a:t>
            </a:r>
          </a:p>
          <a:p>
            <a:pPr algn="ctr" defTabSz="914400">
              <a:tabLst/>
              <a:defRPr sz="3200" b="1" cap="none">
                <a:solidFill>
                  <a:srgbClr val="FFFFFF"/>
                </a:solidFill>
              </a:defRPr>
            </a:pPr>
            <a:r>
              <a:t>klassischen Melaninfarben in intensiv/schimmel zugelassen:</a:t>
            </a:r>
          </a:p>
          <a:p>
            <a:pPr algn="ctr" defTabSz="914400">
              <a:tabLst/>
              <a:defRPr sz="3600" b="1" cap="none">
                <a:solidFill>
                  <a:srgbClr val="FFFFFF"/>
                </a:solidFill>
              </a:defRPr>
            </a:pPr>
            <a:br/>
            <a:r>
              <a:t>Schwarz rot, Achat rot, Braun rot , Isabell rot</a:t>
            </a:r>
          </a:p>
          <a:p>
            <a:pPr algn="ctr" defTabSz="914400">
              <a:tabLst/>
              <a:defRPr sz="3600" b="1" cap="none">
                <a:solidFill>
                  <a:srgbClr val="FFFFFF"/>
                </a:solidFill>
              </a:defRPr>
            </a:pPr>
          </a:p>
          <a:p>
            <a:pPr algn="ctr" defTabSz="914400">
              <a:tabLst/>
              <a:defRPr sz="3600" b="1" cap="none">
                <a:solidFill>
                  <a:srgbClr val="FFFFFF"/>
                </a:solidFill>
              </a:defRPr>
            </a:pPr>
            <a:r>
              <a:t>Es sind </a:t>
            </a:r>
            <a:r>
              <a:rPr u="sng"/>
              <a:t>keinerlei</a:t>
            </a:r>
            <a:r>
              <a:t> Scheckungen erlaubt.</a:t>
            </a:r>
          </a:p>
          <a:p>
            <a:pPr algn="ctr" defTabSz="914400">
              <a:tabLst/>
              <a:defRPr sz="3600" b="1" cap="none">
                <a:solidFill>
                  <a:srgbClr val="FFFFFF"/>
                </a:solidFill>
              </a:defRPr>
            </a:pPr>
            <a:r>
              <a:t>Hier gilt : „Jeder Fleck ein Scheck“</a:t>
            </a:r>
          </a:p>
        </p:txBody>
      </p:sp>
    </p:spTree>
  </p:cSld>
  <p:clrMapOvr>
    <a:masterClrMapping/>
  </p:clrMapOvr>
  <p:transition spd="slow" p14:dur="1800" advClick="0" advTm="22000">
    <p:fade/>
    <p:extLst>
      <p:ext uri="smNativeData">
        <pr:smNativeData xmlns:pr="smNativeData" xmlns="smNativeData" val="FSRlaQAAAAAIBwAAAAAAAFIAAAABAAAA8FUAAAAAAAABAAAAAAAAAAAAAAAAAAAAAAAAAAEAAAABAAAA"/>
      </p:ext>
    </p:extLst>
  </p:transition>
  <p:timing>
    <p:tnLst>
      <p:par>
        <p:cTn id="1" dur="indefinite" restart="never" nodeType="tmRoot"/>
      </p:par>
    </p:tnLst>
  </p:timing>
</p:sld>
</file>

<file path=ppt/slides/slide2.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LEcAAD/fwAA/38AAAAAAAAJAAAABAAAAECgW4Y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GRiBQCAgAEAAAAAAAAAAAAAAAAAAAAAAAAAAAAAAAAAAAAAAAAAAP///wJ/f38AAFpYA8zMzADAwP8Af39/AAAAAAAAAAAAAAAAAAAAAAAAAAAAIQAAABgAAAAUAAAAxwAAAIMDAADZJgAAMyYAAAAgAAAmAAAACAAAAP//////////MAAAABQAAAAAAAAAAAD//wAAAQAAAP//AAABAA=="/>
              </a:ext>
            </a:extLst>
          </p:cNvSpPr>
          <p:nvPr/>
        </p:nvSpPr>
        <p:spPr>
          <a:xfrm>
            <a:off x="126365" y="570865"/>
            <a:ext cx="6188710" cy="5638800"/>
          </a:xfrm>
          <a:prstGeom prst="rect">
            <a:avLst/>
          </a:prstGeom>
          <a:noFill/>
          <a:ln>
            <a:noFill/>
          </a:ln>
          <a:effectLst/>
        </p:spPr>
        <p:txBody>
          <a:bodyPr vert="horz" wrap="square" numCol="1" spcCol="215900" anchor="t"/>
          <a:lstStyle/>
          <a:p>
            <a:pPr algn="l">
              <a:defRPr sz="2800" b="1" cap="none"/>
            </a:pPr>
            <a:r>
              <a:t>Seit einigen Jahren hatte ich den Wunsch neben meinen Farbenkanarien auch noch eine Positurrasse zu halten.</a:t>
            </a:r>
          </a:p>
          <a:p>
            <a:pPr algn="l">
              <a:defRPr sz="2800" b="1" cap="none"/>
            </a:pPr>
            <a:r>
              <a:t>Die erste Voraussetzung hierfür war die gleiche Fütterungsweise wie meine roten Farbkanarien (Achat rot).</a:t>
            </a:r>
          </a:p>
          <a:p>
            <a:pPr algn="l">
              <a:defRPr sz="2800" b="1" cap="none"/>
            </a:pPr>
          </a:p>
          <a:p>
            <a:pPr algn="l">
              <a:defRPr sz="2800" b="1" cap="none"/>
            </a:pPr>
          </a:p>
          <a:p>
            <a:pPr algn="l">
              <a:defRPr sz="2800" b="1" cap="none"/>
            </a:pPr>
            <a:r>
              <a:t>Da meine Zuchtanlage so aufgebaut ist, dass ich bei der Fütterung keine großartige Trennung vollziehen kann, kamen natürlich nur rotgrundige Positurrassen in die Auswahl.</a:t>
            </a:r>
          </a:p>
        </p:txBody>
      </p:sp>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BAAAAAAAAAP///wB4AAAAAQAAAAYAAAAAAAAAAAAAAAA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Hw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BkYgUAgIABAAAAAAAAAAAAAAAAAAAAAAAAAAAAAAAAAAAAAAAAAAD///8Af39/AABaWAPMzMwAwMD/AH9/fwAAAAAAAAAAAAAAAAD///8AAAAAACEAAAAYAAAAFAAAAH4pAACDAwAAwT4AAIkXAAAQAAAAJgAAAAgAAAD//////////zAAAAAUAAAAAAAAAAAA//8AAAEAAAD//wAAAQA="/>
              </a:ext>
            </a:extLst>
          </p:cNvPicPr>
          <p:nvPr/>
        </p:nvPicPr>
        <p:blipFill>
          <a:blip r:embed="rId2"/>
          <a:stretch>
            <a:fillRect/>
          </a:stretch>
        </p:blipFill>
        <p:spPr>
          <a:xfrm>
            <a:off x="6744970" y="570865"/>
            <a:ext cx="3456305" cy="3255010"/>
          </a:xfrm>
          <a:prstGeom prst="rect">
            <a:avLst/>
          </a:prstGeom>
          <a:noFill/>
          <a:ln w="76200" cap="flat" cmpd="sng" algn="ctr">
            <a:solidFill>
              <a:srgbClr val="FFFFFF"/>
            </a:solidFill>
            <a:prstDash val="solid"/>
            <a:headEnd type="none"/>
            <a:tailEnd type="none"/>
          </a:ln>
          <a:effectLst/>
        </p:spPr>
      </p:pic>
      <p:pic>
        <p:nvPicPr>
          <p:cNvPr id="4" name="Grafik2"/>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BAAAAAAAAAP///wB4AAAAAQAAAAYAAAAAAAAAAAAAAAA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Hw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BkYgUAgIABAAAAAAAAAAAAAAAAAAAAAAAAAAAAAAAAAAAAAAAAAAD///8Af39/AABaWAPMzMwAwMD/AH9/fwAAAAAAAAAAAAAAAAD///8AAAAAACEAAAAYAAAAFAAAANkmAAARFgAAHD0AAA0pAAAQAAAAJgAAAAgAAAD//////////zAAAAAUAAAAAAAAAAAA//8AAAEAAAD//wAAAQA="/>
              </a:ext>
            </a:extLst>
          </p:cNvPicPr>
          <p:nvPr/>
        </p:nvPicPr>
        <p:blipFill>
          <a:blip r:embed="rId3"/>
          <a:stretch>
            <a:fillRect/>
          </a:stretch>
        </p:blipFill>
        <p:spPr>
          <a:xfrm>
            <a:off x="6315075" y="3587115"/>
            <a:ext cx="3618865" cy="3086100"/>
          </a:xfrm>
          <a:prstGeom prst="rect">
            <a:avLst/>
          </a:prstGeom>
          <a:noFill/>
          <a:ln w="76200" cap="flat" cmpd="sng" algn="ctr">
            <a:solidFill>
              <a:srgbClr val="FFFFFF"/>
            </a:solidFill>
            <a:prstDash val="solid"/>
            <a:headEnd type="none"/>
            <a:tailEnd type="none"/>
          </a:ln>
          <a:effectLst/>
        </p:spPr>
      </p:pic>
    </p:spTree>
  </p:cSld>
  <p:clrMapOvr>
    <a:overrideClrMapping bg1="dk1" tx1="lt1" bg2="dk2" tx2="lt2" accent1="accent1" accent2="accent2" accent3="accent3" accent4="accent4" accent5="accent5" accent6="accent6" hlink="hlink" folHlink="folHlink"/>
  </p:clrMapOvr>
  <p:transition spd="med" p14:dur="1300" advClick="0" advTm="24000">
    <p:blinds dir="vert"/>
    <p:extLst>
      <p:ext uri="smNativeData">
        <pr:smNativeData xmlns:pr="smNativeData" xmlns="smNativeData" val="FSRlaQAAAAAUBQAAAAAAAAIAAAAAAAAAwF0AAAAAAAABAAAAAAAAAAAAAAAAAAAAAAAAAAEAAAABAAAA"/>
      </p:ext>
    </p:extLst>
  </p:transition>
  <p:timing>
    <p:tnLst>
      <p:par>
        <p:cTn id="1" dur="indefinite" restart="never" nodeType="tmRoot"/>
      </p:par>
    </p:tnLst>
  </p:timing>
</p:sld>
</file>

<file path=ppt/slides/slide20.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QC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NQUAAC8EAAAfPwAArQsAABAAAAAmAAAACAAAAP//////////MAAAABQAAAAAAAAAAAD//wAAAQAAAP//AAABAA=="/>
              </a:ext>
            </a:extLst>
          </p:cNvSpPr>
          <p:nvPr/>
        </p:nvSpPr>
        <p:spPr>
          <a:xfrm>
            <a:off x="846455" y="680085"/>
            <a:ext cx="9414510" cy="1217930"/>
          </a:xfrm>
          <a:prstGeom prst="rect">
            <a:avLst/>
          </a:prstGeom>
          <a:noFill/>
          <a:ln>
            <a:noFill/>
          </a:ln>
          <a:effectLst/>
        </p:spPr>
        <p:txBody>
          <a:bodyPr vert="horz" wrap="square" numCol="1" spcCol="215900" anchor="t"/>
          <a:lstStyle/>
          <a:p>
            <a:pPr>
              <a:defRPr sz="3600" b="1" cap="none">
                <a:solidFill>
                  <a:srgbClr val="FFFFFF"/>
                </a:solidFill>
              </a:defRPr>
            </a:pPr>
            <a:r>
              <a:rPr u="sng"/>
              <a:t>Lipochrom- und Melanin Eigenschaften</a:t>
            </a:r>
            <a:r>
              <a:t> </a:t>
            </a:r>
            <a:r>
              <a:rPr sz="2600" b="0" cap="none"/>
              <a:t> (20 Punkte)</a:t>
            </a:r>
            <a:endParaRPr sz="2600" b="0" cap="none"/>
          </a:p>
        </p:txBody>
      </p:sp>
      <p:sp>
        <p:nvSpPr>
          <p:cNvPr id="3" name="Textbox2"/>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UwEAAIgPAADjQAAA2ikAABAAAAAmAAAACAAAAP//////////MAAAABQAAAAAAAAAAAD//wAAAQAAAP//AAABAA=="/>
              </a:ext>
            </a:extLst>
          </p:cNvSpPr>
          <p:nvPr/>
        </p:nvSpPr>
        <p:spPr>
          <a:xfrm>
            <a:off x="215265" y="2524760"/>
            <a:ext cx="10332720" cy="4278630"/>
          </a:xfrm>
          <a:prstGeom prst="rect">
            <a:avLst/>
          </a:prstGeom>
          <a:noFill/>
          <a:ln>
            <a:noFill/>
          </a:ln>
          <a:effectLst/>
        </p:spPr>
        <p:txBody>
          <a:bodyPr vert="horz" wrap="square" numCol="1" spcCol="215900" anchor="t"/>
          <a:lstStyle/>
          <a:p>
            <a:pPr algn="ctr">
              <a:defRPr sz="3000" b="1" cap="none">
                <a:solidFill>
                  <a:srgbClr val="FFFFFF"/>
                </a:solidFill>
              </a:defRPr>
            </a:pPr>
            <a:r>
              <a:t>Die Lipochromfarbe ist nur rot, dabei gleichmäßig satt</a:t>
            </a:r>
          </a:p>
          <a:p>
            <a:pPr algn="ctr">
              <a:defRPr sz="3000" b="1" cap="none">
                <a:solidFill>
                  <a:srgbClr val="FFFFFF"/>
                </a:solidFill>
              </a:defRPr>
            </a:pPr>
            <a:r>
              <a:t>und leuchtend in allen Körperbereichen und bis in die</a:t>
            </a:r>
          </a:p>
          <a:p>
            <a:pPr algn="ctr">
              <a:defRPr sz="3000" b="1" cap="none">
                <a:solidFill>
                  <a:srgbClr val="FFFFFF"/>
                </a:solidFill>
              </a:defRPr>
            </a:pPr>
            <a:r>
              <a:t>Endspitzen des Großgefieders. </a:t>
            </a:r>
          </a:p>
          <a:p>
            <a:pPr algn="ctr">
              <a:defRPr sz="3000" b="1" cap="none">
                <a:solidFill>
                  <a:srgbClr val="FFFFFF"/>
                </a:solidFill>
              </a:defRPr>
            </a:pPr>
            <a:r>
              <a:t>Die jeweiligen Melanineigenschaften der klassischen Melanine </a:t>
            </a:r>
          </a:p>
          <a:p>
            <a:pPr algn="ctr">
              <a:defRPr sz="3000" b="1" cap="none">
                <a:solidFill>
                  <a:srgbClr val="FFFFFF"/>
                </a:solidFill>
              </a:defRPr>
            </a:pPr>
            <a:r>
              <a:t>sind deutlich erkennbar und entsprechen den </a:t>
            </a:r>
          </a:p>
          <a:p>
            <a:pPr algn="ctr">
              <a:defRPr sz="3000" b="1" cap="none">
                <a:solidFill>
                  <a:srgbClr val="FFFFFF"/>
                </a:solidFill>
              </a:defRPr>
            </a:pPr>
            <a:r>
              <a:t>Standard-Anforderungen bei den Melaninen mit voller Dichte (Schwarz/Braun) und den jeweiligen Verdünnten Achat/Isabell).</a:t>
            </a:r>
          </a:p>
        </p:txBody>
      </p:sp>
    </p:spTree>
  </p:cSld>
  <p:clrMapOvr>
    <a:masterClrMapping/>
  </p:clrMapOvr>
  <p:transition spd="slow" p14:dur="3000" advClick="0" advTm="23000">
    <p:fade/>
    <p:extLst>
      <p:ext uri="smNativeData">
        <pr:smNativeData xmlns:pr="smNativeData" xmlns="smNativeData" val="FSRlaQAAAAC4CwAAAAAAAGsAAAAAAAAA2FkAAAAAAAABAAAAAAAAAAAAAAAAAAAAAAAAAAEAAAABAAAA"/>
      </p:ext>
    </p:extLst>
  </p:transition>
  <p:timing>
    <p:tnLst>
      <p:par>
        <p:cTn id="1" dur="indefinite" restart="never" nodeType="tmRoot"/>
      </p:par>
    </p:tnLst>
  </p:timing>
</p:sld>
</file>

<file path=ppt/slides/slide21.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2"/>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EAQQ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4gAAAFsNAACXPwAAnCgAABAAAAAmAAAACAAAAP//////////MAAAABQAAAAAAAAAAAD//wAAAQAAAP//AAABAA=="/>
              </a:ext>
            </a:extLst>
          </p:cNvSpPr>
          <p:nvPr/>
        </p:nvSpPr>
        <p:spPr>
          <a:xfrm>
            <a:off x="143510" y="2171065"/>
            <a:ext cx="10193655" cy="4430395"/>
          </a:xfrm>
          <a:prstGeom prst="rect">
            <a:avLst/>
          </a:prstGeom>
          <a:noFill/>
          <a:ln>
            <a:noFill/>
          </a:ln>
          <a:effectLst/>
        </p:spPr>
        <p:txBody>
          <a:bodyPr vert="horz" wrap="square" numCol="1" spcCol="215900" anchor="t"/>
          <a:lstStyle/>
          <a:p>
            <a:pPr algn="l">
              <a:defRPr sz="3000" cap="none">
                <a:solidFill>
                  <a:srgbClr val="FFFFFF"/>
                </a:solidFill>
              </a:defRPr>
            </a:pPr>
            <a:r>
              <a:t>Die Haube ist rund und geschlossen und mit einem deutlich </a:t>
            </a:r>
          </a:p>
          <a:p>
            <a:pPr algn="l">
              <a:defRPr sz="3000" cap="none">
                <a:solidFill>
                  <a:srgbClr val="FFFFFF"/>
                </a:solidFill>
              </a:defRPr>
            </a:pPr>
            <a:r>
              <a:t>erkennbaren, aber kleinen Mittelpunkt (Stichwort Bubi-Kopf), </a:t>
            </a:r>
          </a:p>
          <a:p>
            <a:pPr algn="l">
              <a:defRPr sz="3000" cap="none">
                <a:solidFill>
                  <a:srgbClr val="FFFFFF"/>
                </a:solidFill>
              </a:defRPr>
            </a:pPr>
            <a:r>
              <a:t>die ohne erkennbaren Übergang in den Nacken verläuft.</a:t>
            </a:r>
          </a:p>
          <a:p>
            <a:pPr algn="l">
              <a:defRPr sz="3000" cap="none">
                <a:solidFill>
                  <a:srgbClr val="FFFFFF"/>
                </a:solidFill>
              </a:defRPr>
            </a:pPr>
            <a:r>
              <a:t>Der Mittelpunkt befindet sich mitten auf dem Kopf. </a:t>
            </a:r>
          </a:p>
          <a:p>
            <a:pPr algn="l">
              <a:defRPr sz="3000" cap="none">
                <a:solidFill>
                  <a:srgbClr val="FFFFFF"/>
                </a:solidFill>
              </a:defRPr>
            </a:pPr>
            <a:r>
              <a:t>Von der Seite betrachtet läuft die Haube im vorderen Bereich gerade und im hinteren Bereich verläuft die Haube leicht geschwungen in den Nacken aus. </a:t>
            </a:r>
          </a:p>
          <a:p>
            <a:pPr algn="l">
              <a:defRPr sz="3000" cap="none">
                <a:solidFill>
                  <a:srgbClr val="FFFFFF"/>
                </a:solidFill>
              </a:defRPr>
            </a:pPr>
            <a:r>
              <a:t>Beim Glattkopf ist der Kopf leicht gerundet und gewölbt und muss in der Proportion und auch in der Größe mit dem Körper harmonieren.</a:t>
            </a:r>
          </a:p>
          <a:p>
            <a:pPr algn="l">
              <a:defRPr sz="3000" cap="none">
                <a:solidFill>
                  <a:srgbClr val="FFFFFF"/>
                </a:solidFill>
              </a:defRPr>
            </a:pPr>
            <a:r>
              <a:t>Das Auge ist gut sichtbar. Der Schnabel ist kurz und kegelförmig.</a:t>
            </a:r>
          </a:p>
        </p:txBody>
      </p:sp>
      <p:sp>
        <p:nvSpPr>
          <p:cNvPr id="3"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QC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LgYAAPkAAAD/MAAAdwgAABAAAAAmAAAACAAAAP//////////MAAAABQAAAAAAAAAAAD//wAAAQAAAP//AAABAA=="/>
              </a:ext>
            </a:extLst>
          </p:cNvSpPr>
          <p:nvPr/>
        </p:nvSpPr>
        <p:spPr>
          <a:xfrm>
            <a:off x="1004570" y="158115"/>
            <a:ext cx="6960235" cy="1217930"/>
          </a:xfrm>
          <a:prstGeom prst="rect">
            <a:avLst/>
          </a:prstGeom>
          <a:noFill/>
          <a:ln>
            <a:noFill/>
          </a:ln>
          <a:effectLst/>
        </p:spPr>
        <p:txBody>
          <a:bodyPr vert="horz" wrap="square" numCol="1" spcCol="215900" anchor="t"/>
          <a:lstStyle/>
          <a:p>
            <a:pPr>
              <a:defRPr sz="3600" b="1" cap="none">
                <a:solidFill>
                  <a:srgbClr val="FFFFFF"/>
                </a:solidFill>
              </a:defRPr>
            </a:pPr>
            <a:r>
              <a:rPr u="sng"/>
              <a:t>Haube/Kopf und Schnabel</a:t>
            </a:r>
            <a:r>
              <a:t> </a:t>
            </a:r>
            <a:r>
              <a:rPr sz="2600" b="0" cap="none"/>
              <a:t> (15 Punkte)</a:t>
            </a:r>
            <a:endParaRPr sz="2600" b="0" cap="none"/>
          </a:p>
        </p:txBody>
      </p:sp>
      <p:pic>
        <p:nvPicPr>
          <p:cNvPr id="4"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D0Ag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AAAACEAAAAYAAAAFAAAADQzAAD5AAAAYD4AAFsNAAAQAAAAJgAAAAgAAAD//////////zAAAAAUAAAAAAAAAAAA//8AAAEAAAD//wAAAQA="/>
              </a:ext>
            </a:extLst>
          </p:cNvPicPr>
          <p:nvPr/>
        </p:nvPicPr>
        <p:blipFill>
          <a:blip r:embed="rId2"/>
          <a:stretch>
            <a:fillRect/>
          </a:stretch>
        </p:blipFill>
        <p:spPr>
          <a:xfrm>
            <a:off x="8323580" y="158115"/>
            <a:ext cx="1816100" cy="2012950"/>
          </a:xfrm>
          <a:prstGeom prst="rect">
            <a:avLst/>
          </a:prstGeom>
          <a:noFill/>
          <a:ln>
            <a:noFill/>
          </a:ln>
          <a:effectLst/>
        </p:spPr>
      </p:pic>
    </p:spTree>
  </p:cSld>
  <p:clrMapOvr>
    <a:masterClrMapping/>
  </p:clrMapOvr>
  <p:transition spd="med" p14:dur="1300" advClick="0" advTm="25000">
    <p:wheel spokes="8"/>
    <p:extLst>
      <p:ext uri="smNativeData">
        <pr:smNativeData xmlns:pr="smNativeData" xmlns="smNativeData" val="FSRlaQAAAAAUBQAAAAAAABoAAAAIAAAAqGEAAAAAAAABAAAAAAAAAAAAAAAAAAAAAAAAAAEAAAABAAAA"/>
      </p:ext>
    </p:extLst>
  </p:transition>
  <p:timing>
    <p:tnLst>
      <p:par>
        <p:cTn id="1" dur="indefinite" restart="never" nodeType="tmRoot"/>
      </p:par>
    </p:tnLst>
  </p:timing>
</p:sld>
</file>

<file path=ppt/slides/slide22.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3AAo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6wEAAIEBAABEQAAANC8AABAAAAAmAAAACAAAAP//////////MAAAABQAAAAAAAAAAAD//wAAAQAAAP//AAABAA=="/>
              </a:ext>
            </a:extLst>
          </p:cNvSpPr>
          <p:nvPr/>
        </p:nvSpPr>
        <p:spPr>
          <a:xfrm>
            <a:off x="311785" y="244475"/>
            <a:ext cx="10135235" cy="7428865"/>
          </a:xfrm>
          <a:prstGeom prst="rect">
            <a:avLst/>
          </a:prstGeom>
          <a:noFill/>
          <a:ln>
            <a:noFill/>
          </a:ln>
          <a:effectLst/>
        </p:spPr>
        <p:txBody>
          <a:bodyPr vert="horz" wrap="square" numCol="1" spcCol="215900" anchor="t"/>
          <a:lstStyle/>
          <a:p>
            <a:pPr algn="ctr">
              <a:defRPr sz="4800" b="1" u="sng" cap="none">
                <a:solidFill>
                  <a:srgbClr val="FFFFFF"/>
                </a:solidFill>
              </a:defRPr>
            </a:pPr>
            <a:r>
              <a:t>Nackenform </a:t>
            </a:r>
            <a:r>
              <a:rPr sz="2400" u="none" cap="none"/>
              <a:t>(10 Punkte)</a:t>
            </a:r>
            <a:endParaRPr sz="2400" u="none" cap="none"/>
          </a:p>
          <a:p>
            <a:pPr algn="l">
              <a:defRPr sz="3600" cap="none">
                <a:solidFill>
                  <a:srgbClr val="FFFFFF"/>
                </a:solidFill>
              </a:defRPr>
            </a:pPr>
            <a:r>
              <a:t>Ein wesentliches Rassemerkmal ist der deutliche</a:t>
            </a:r>
          </a:p>
          <a:p>
            <a:pPr algn="l">
              <a:defRPr sz="3600" cap="none">
                <a:solidFill>
                  <a:srgbClr val="FFFFFF"/>
                </a:solidFill>
              </a:defRPr>
            </a:pPr>
            <a:r>
              <a:t>Übergang des Halses zum Nacken, wobei die Einschnürung sehr viel stärker und größer ist und in einem anderen Radius verläuft als bei anderen Positurrassen. </a:t>
            </a:r>
          </a:p>
          <a:p>
            <a:pPr algn="l">
              <a:defRPr sz="3600" cap="none">
                <a:solidFill>
                  <a:srgbClr val="FFFFFF"/>
                </a:solidFill>
              </a:defRPr>
            </a:pPr>
            <a:r>
              <a:t>Der Winkel vom Nacken zum Rücken beträgt bei </a:t>
            </a:r>
          </a:p>
          <a:p>
            <a:pPr algn="l">
              <a:defRPr sz="3600" cap="none">
                <a:solidFill>
                  <a:srgbClr val="FFFFFF"/>
                </a:solidFill>
              </a:defRPr>
            </a:pPr>
            <a:r>
              <a:t>optimaler Haltung ca. 130°.</a:t>
            </a:r>
          </a:p>
          <a:p>
            <a:pPr>
              <a:defRPr sz="900" cap="none">
                <a:solidFill>
                  <a:srgbClr val="FFFFFF"/>
                </a:solidFill>
              </a:defRPr>
            </a:pPr>
          </a:p>
          <a:p>
            <a:pPr algn="ctr">
              <a:defRPr sz="4800" b="1" u="sng" cap="none">
                <a:solidFill>
                  <a:srgbClr val="FFFFFF"/>
                </a:solidFill>
              </a:defRPr>
            </a:pPr>
            <a:r>
              <a:t>Größe</a:t>
            </a:r>
            <a:r>
              <a:rPr sz="2400" u="none" cap="none"/>
              <a:t>  (10 Punkte)</a:t>
            </a:r>
            <a:endParaRPr sz="2400" u="none" cap="none"/>
          </a:p>
          <a:p>
            <a:pPr algn="ctr">
              <a:defRPr sz="3600" cap="none">
                <a:solidFill>
                  <a:srgbClr val="FFFFFF"/>
                </a:solidFill>
              </a:defRPr>
            </a:pPr>
            <a:r>
              <a:t>Die Größe des „kleinen Westfalen“ beträgt 12,0 cm.</a:t>
            </a:r>
          </a:p>
          <a:p>
            <a:pPr algn="ctr">
              <a:defRPr sz="3600" cap="none">
                <a:solidFill>
                  <a:srgbClr val="FFFFFF"/>
                </a:solidFill>
              </a:defRPr>
            </a:pPr>
            <a:r>
              <a:t>Die Toleranz ist +/-0,5 cm.</a:t>
            </a:r>
          </a:p>
        </p:txBody>
      </p:sp>
    </p:spTree>
  </p:cSld>
  <p:clrMapOvr>
    <a:masterClrMapping/>
  </p:clrMapOvr>
  <p:transition spd="slow" p14:dur="5000" advClick="0" advTm="22000">
    <p:fade/>
    <p:extLst>
      <p:ext uri="smNativeData">
        <pr:smNativeData xmlns:pr="smNativeData" xmlns="smNativeData" val="FSRlaQAAAACIEwAAAAAAAGsAAAAAAAAA8FUAAAAAAAABAAAAAAAAAAAAAAAAAAAAAAAAAAEAAAABAAAA"/>
      </p:ext>
    </p:extLst>
  </p:transition>
  <p:timing>
    <p:tnLst>
      <p:par>
        <p:cTn id="1" dur="indefinite" restart="never" nodeType="tmRoot"/>
      </p:par>
    </p:tnLst>
  </p:timing>
</p:sld>
</file>

<file path=ppt/slides/slide23.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8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RgMAAPIBAACCPgAAlw8AABAAAAAmAAAACAAAAP//////////MAAAABQAAAAAAAAAAAD//wAAAQAAAP//AAABAA=="/>
              </a:ext>
            </a:extLst>
          </p:cNvSpPr>
          <p:nvPr/>
        </p:nvSpPr>
        <p:spPr>
          <a:xfrm>
            <a:off x="532130" y="316230"/>
            <a:ext cx="9629140" cy="2218055"/>
          </a:xfrm>
          <a:prstGeom prst="rect">
            <a:avLst/>
          </a:prstGeom>
          <a:noFill/>
          <a:ln>
            <a:noFill/>
          </a:ln>
          <a:effectLst/>
        </p:spPr>
        <p:txBody>
          <a:bodyPr vert="horz" wrap="square" numCol="1" spcCol="215900" anchor="t"/>
          <a:lstStyle/>
          <a:p>
            <a:pPr algn="ctr">
              <a:defRPr sz="3600" b="1" u="sng" cap="none">
                <a:solidFill>
                  <a:srgbClr val="FFFFFF"/>
                </a:solidFill>
              </a:defRPr>
            </a:pPr>
            <a:r>
              <a:rPr sz="4800" cap="none"/>
              <a:t>Körperform </a:t>
            </a:r>
            <a:r>
              <a:rPr sz="4800" u="none" cap="none"/>
              <a:t> </a:t>
            </a:r>
            <a:r>
              <a:rPr sz="2400" u="none" cap="none"/>
              <a:t>(10 Punkte)</a:t>
            </a:r>
            <a:endParaRPr sz="2400" u="none" cap="none"/>
          </a:p>
          <a:p>
            <a:pPr algn="ctr">
              <a:defRPr sz="3000" b="1" cap="none">
                <a:solidFill>
                  <a:srgbClr val="FFFFFF"/>
                </a:solidFill>
              </a:defRPr>
            </a:pPr>
            <a:r>
              <a:t>Die Brust-und Bauchlinien sind deutlich und gleichmäßig gerundet. Der Rücken ist sichtbar gewölbt und läuft zum Schwanz gerade </a:t>
            </a:r>
          </a:p>
          <a:p>
            <a:pPr algn="ctr">
              <a:defRPr sz="3000" b="1" cap="none">
                <a:solidFill>
                  <a:srgbClr val="FFFFFF"/>
                </a:solidFill>
              </a:defRPr>
            </a:pPr>
            <a:r>
              <a:t>in einer Linie (siehe Gegenüberstellung).</a:t>
            </a:r>
          </a:p>
          <a:p>
            <a:pPr algn="ctr">
              <a:defRPr sz="3000" b="1" cap="none">
                <a:solidFill>
                  <a:srgbClr val="FFFFFF"/>
                </a:solidFill>
              </a:defRPr>
            </a:pPr>
            <a:r>
              <a:t>Der „kleine Westfale" ist von seiner Form kurz und kompakt, </a:t>
            </a:r>
          </a:p>
          <a:p>
            <a:pPr algn="ctr">
              <a:defRPr sz="3000" b="1" cap="none">
                <a:solidFill>
                  <a:srgbClr val="FFFFFF"/>
                </a:solidFill>
              </a:defRPr>
            </a:pPr>
            <a:r>
              <a:t>jedoch im Erscheinungsbild gegenüber dem Fife größer und länglicher (siehe Gegenüberstellung)</a:t>
            </a:r>
          </a:p>
        </p:txBody>
      </p:sp>
      <p:sp>
        <p:nvSpPr>
          <p:cNvPr id="3" name="Textbox2"/>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MQYAAMEfAACCPgAATysAABAAAAAmAAAACAAAAP//////////MAAAABQAAAAAAAAAAAD//wAAAQAAAP//AAABAA=="/>
              </a:ext>
            </a:extLst>
          </p:cNvSpPr>
          <p:nvPr/>
        </p:nvSpPr>
        <p:spPr>
          <a:xfrm>
            <a:off x="1006475" y="5161915"/>
            <a:ext cx="9154795" cy="1878330"/>
          </a:xfrm>
          <a:prstGeom prst="rect">
            <a:avLst/>
          </a:prstGeom>
          <a:noFill/>
          <a:ln>
            <a:noFill/>
          </a:ln>
          <a:effectLst/>
        </p:spPr>
        <p:txBody>
          <a:bodyPr vert="horz" wrap="square" numCol="1" spcCol="215900" anchor="t"/>
          <a:lstStyle/>
          <a:p>
            <a:pPr algn="ctr">
              <a:defRPr sz="3600" b="1" cap="none">
                <a:solidFill>
                  <a:srgbClr val="FFFFFF"/>
                </a:solidFill>
              </a:defRPr>
            </a:pPr>
            <a:r>
              <a:rPr sz="4800" u="sng" cap="none"/>
              <a:t>Gefieder</a:t>
            </a:r>
            <a:r>
              <a:t>  </a:t>
            </a:r>
            <a:r>
              <a:rPr sz="2400" cap="none"/>
              <a:t>(10 Punkte)</a:t>
            </a:r>
            <a:endParaRPr sz="2400" cap="none"/>
          </a:p>
          <a:p>
            <a:pPr algn="ctr">
              <a:defRPr sz="3000" b="1" cap="none">
                <a:solidFill>
                  <a:srgbClr val="FFFFFF"/>
                </a:solidFill>
              </a:defRPr>
            </a:pPr>
            <a:r>
              <a:t>Das Gefieder ist sauber, seidig, glatt anliegend und lückenlos.</a:t>
            </a:r>
          </a:p>
        </p:txBody>
      </p:sp>
    </p:spTree>
  </p:cSld>
  <p:clrMapOvr>
    <a:masterClrMapping/>
  </p:clrMapOvr>
  <p:transition spd="med" p14:dur="1300" advClick="0" advTm="22000">
    <p:newsflash/>
    <p:extLst>
      <p:ext uri="smNativeData">
        <pr:smNativeData xmlns:pr="smNativeData" xmlns="smNativeData" val="FSRlaQAAAAAUBQAAAAAAABYAAAABAAAA8FUAAAAAAAABAAAAAAAAAAAAAAAAAAAAAAAAAAEAAAABAAAA"/>
      </p:ext>
    </p:extLst>
  </p:transition>
  <p:timing>
    <p:tnLst>
      <p:par>
        <p:cTn id="1" dur="indefinite" restart="never" nodeType="tmRoot"/>
      </p:par>
    </p:tnLst>
  </p:timing>
</p:sld>
</file>

<file path=ppt/slides/slide24.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ugEAABoCAAAOQAAAdxMAABAAAAAmAAAACAAAAP//////////MAAAABQAAAAAAAAAAAD//wAAAQAAAP//AAABAA=="/>
              </a:ext>
            </a:extLst>
          </p:cNvSpPr>
          <p:nvPr/>
        </p:nvSpPr>
        <p:spPr>
          <a:xfrm>
            <a:off x="280670" y="341630"/>
            <a:ext cx="10132060" cy="2822575"/>
          </a:xfrm>
          <a:prstGeom prst="rect">
            <a:avLst/>
          </a:prstGeom>
          <a:noFill/>
          <a:ln>
            <a:noFill/>
          </a:ln>
          <a:effectLst/>
        </p:spPr>
        <p:txBody>
          <a:bodyPr vert="horz" wrap="square" numCol="1" spcCol="215900" anchor="t"/>
          <a:lstStyle/>
          <a:p>
            <a:pPr algn="ctr">
              <a:defRPr sz="3000" cap="none">
                <a:solidFill>
                  <a:srgbClr val="FFFFFF"/>
                </a:solidFill>
              </a:defRPr>
            </a:pPr>
            <a:r>
              <a:rPr sz="4800" b="1" u="sng" cap="none"/>
              <a:t>Flügel und Schwanz</a:t>
            </a:r>
            <a:r>
              <a:t>  (10 Punkte)</a:t>
            </a:r>
          </a:p>
          <a:p>
            <a:pPr algn="ctr">
              <a:defRPr sz="3000" b="1" cap="none">
                <a:solidFill>
                  <a:srgbClr val="FFFFFF"/>
                </a:solidFill>
              </a:defRPr>
            </a:pPr>
            <a:r>
              <a:t>Die Flügel liegen am Körper an und bedecken die </a:t>
            </a:r>
          </a:p>
          <a:p>
            <a:pPr algn="ctr">
              <a:defRPr sz="3000" b="1" cap="none">
                <a:solidFill>
                  <a:srgbClr val="FFFFFF"/>
                </a:solidFill>
              </a:defRPr>
            </a:pPr>
            <a:r>
              <a:t>Schwanzwurzel, ohne sich zu kreuzen. </a:t>
            </a:r>
          </a:p>
          <a:p>
            <a:pPr algn="ctr">
              <a:defRPr sz="3000" b="1" cap="none">
                <a:solidFill>
                  <a:srgbClr val="FFFFFF"/>
                </a:solidFill>
              </a:defRPr>
            </a:pPr>
            <a:r>
              <a:t>Der Schwanz ist kurz, schmal und weist nur eine geringe Einkerbung auf.</a:t>
            </a:r>
          </a:p>
          <a:p>
            <a:pPr algn="ctr">
              <a:defRPr sz="3000" b="1" cap="none">
                <a:solidFill>
                  <a:srgbClr val="FFFFFF"/>
                </a:solidFill>
              </a:defRPr>
            </a:pPr>
            <a:r>
              <a:t>Die Länge des Schwanzes muss proportional zum Kopf und Körper passen und in einer geraden Linie über Kopf und Rücken verlaufen.</a:t>
            </a:r>
          </a:p>
          <a:p>
            <a:pPr algn="ctr">
              <a:defRPr sz="3000" cap="none">
                <a:solidFill>
                  <a:srgbClr val="FFFFFF"/>
                </a:solidFill>
              </a:defRPr>
            </a:pPr>
          </a:p>
          <a:p>
            <a:pPr algn="ctr">
              <a:defRPr sz="3000" cap="none">
                <a:solidFill>
                  <a:srgbClr val="FFFFFF"/>
                </a:solidFill>
              </a:defRPr>
            </a:pPr>
          </a:p>
          <a:p>
            <a:pPr algn="ctr">
              <a:defRPr sz="3000" cap="none">
                <a:solidFill>
                  <a:srgbClr val="FFFFFF"/>
                </a:solidFill>
              </a:defRPr>
            </a:pPr>
            <a:r>
              <a:rPr sz="4800" b="1" u="sng" cap="none"/>
              <a:t>Haltung</a:t>
            </a:r>
            <a:r>
              <a:t>  (5 Punkte)</a:t>
            </a:r>
          </a:p>
          <a:p>
            <a:pPr algn="ctr">
              <a:defRPr sz="3000" b="1" cap="none">
                <a:solidFill>
                  <a:srgbClr val="FFFFFF"/>
                </a:solidFill>
              </a:defRPr>
            </a:pPr>
            <a:r>
              <a:t>Die Haltung ist aufrecht und etwa 55 – 60° zur Sitzstange.</a:t>
            </a:r>
          </a:p>
        </p:txBody>
      </p:sp>
    </p:spTree>
  </p:cSld>
  <p:clrMapOvr>
    <a:masterClrMapping/>
  </p:clrMapOvr>
  <p:transition spd="med" p14:dur="1300" advClick="0" advTm="22000">
    <p:wedge/>
    <p:extLst>
      <p:ext uri="smNativeData">
        <pr:smNativeData xmlns:pr="smNativeData" xmlns="smNativeData" val="FSRlaQAAAAAUBQAAAAAAABMAAAAAAAAA8FUAAAAAAAABAAAAAAAAAAAAAAAAAAAAAAAAAAEAAAABAAAA"/>
      </p:ext>
    </p:extLst>
  </p:transition>
  <p:timing>
    <p:tnLst>
      <p:par>
        <p:cTn id="1" dur="indefinite" restart="never" nodeType="tmRoot"/>
      </p:par>
    </p:tnLst>
  </p:timing>
</p:sld>
</file>

<file path=ppt/slides/slide25.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EAQQ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tQIAAPMBAAC3PgAA6CcAABAAAAAmAAAACAAAAP//////////MAAAABQAAAAAAAAAAAD//wAAAQAAAP//AAABAA=="/>
              </a:ext>
            </a:extLst>
          </p:cNvSpPr>
          <p:nvPr/>
        </p:nvSpPr>
        <p:spPr>
          <a:xfrm>
            <a:off x="440055" y="316865"/>
            <a:ext cx="9754870" cy="6170295"/>
          </a:xfrm>
          <a:prstGeom prst="rect">
            <a:avLst/>
          </a:prstGeom>
          <a:noFill/>
          <a:ln>
            <a:noFill/>
          </a:ln>
          <a:effectLst/>
        </p:spPr>
        <p:txBody>
          <a:bodyPr vert="horz" wrap="square" numCol="1" spcCol="215900" anchor="t"/>
          <a:lstStyle/>
          <a:p>
            <a:pPr algn="ctr">
              <a:defRPr sz="3000" cap="none">
                <a:solidFill>
                  <a:srgbClr val="FFFFFF"/>
                </a:solidFill>
              </a:defRPr>
            </a:pPr>
            <a:r>
              <a:rPr sz="4800" b="1" u="sng" cap="none"/>
              <a:t>Beine </a:t>
            </a:r>
            <a:r>
              <a:t> (5 Punkte)</a:t>
            </a:r>
          </a:p>
          <a:p>
            <a:pPr algn="ctr">
              <a:defRPr sz="3000" b="1" cap="none">
                <a:solidFill>
                  <a:srgbClr val="FFFFFF"/>
                </a:solidFill>
              </a:defRPr>
            </a:pPr>
            <a:r>
              <a:t>Die feingeschuppten Beine stehen mit den übrigen </a:t>
            </a:r>
          </a:p>
          <a:p>
            <a:pPr algn="ctr">
              <a:defRPr sz="3000" b="1" cap="none">
                <a:solidFill>
                  <a:srgbClr val="FFFFFF"/>
                </a:solidFill>
              </a:defRPr>
            </a:pPr>
            <a:r>
              <a:t>Körperproportionen im Einklang.</a:t>
            </a:r>
          </a:p>
          <a:p>
            <a:pPr algn="ctr">
              <a:defRPr sz="3000" b="1" cap="none">
                <a:solidFill>
                  <a:srgbClr val="FFFFFF"/>
                </a:solidFill>
              </a:defRPr>
            </a:pPr>
            <a:r>
              <a:t>Die Schenkel sind leicht sichtbar.</a:t>
            </a:r>
          </a:p>
          <a:p>
            <a:pPr algn="ctr">
              <a:defRPr sz="3000" b="1" cap="none">
                <a:solidFill>
                  <a:srgbClr val="FFFFFF"/>
                </a:solidFill>
              </a:defRPr>
            </a:pPr>
          </a:p>
          <a:p>
            <a:pPr algn="ctr">
              <a:defRPr sz="3000" cap="none">
                <a:solidFill>
                  <a:srgbClr val="FFFFFF"/>
                </a:solidFill>
              </a:defRPr>
            </a:pPr>
            <a:r>
              <a:rPr sz="4800" b="1" u="sng" cap="none"/>
              <a:t>Kondition </a:t>
            </a:r>
            <a:r>
              <a:t> (5 Punkte)</a:t>
            </a:r>
          </a:p>
          <a:p>
            <a:pPr algn="ctr">
              <a:defRPr sz="3000" b="1" cap="none">
                <a:solidFill>
                  <a:srgbClr val="FFFFFF"/>
                </a:solidFill>
              </a:defRPr>
            </a:pPr>
            <a:r>
              <a:t>Der Vogel ist sauber und zeigt sich in guter </a:t>
            </a:r>
          </a:p>
          <a:p>
            <a:pPr algn="ctr">
              <a:defRPr sz="3000" b="1" cap="none">
                <a:solidFill>
                  <a:srgbClr val="FFFFFF"/>
                </a:solidFill>
              </a:defRPr>
            </a:pPr>
            <a:r>
              <a:t>Kondition und Käfiggewöhnung. </a:t>
            </a:r>
          </a:p>
          <a:p>
            <a:pPr algn="ctr">
              <a:defRPr sz="3000" b="1" cap="none">
                <a:solidFill>
                  <a:srgbClr val="FFFFFF"/>
                </a:solidFill>
              </a:defRPr>
            </a:pPr>
            <a:r>
              <a:t>Er bewegt sich elegant und zeigt sich ungezwungen und neugierig </a:t>
            </a:r>
          </a:p>
          <a:p>
            <a:pPr algn="ctr">
              <a:defRPr sz="3000" b="1" cap="none">
                <a:solidFill>
                  <a:srgbClr val="FFFFFF"/>
                </a:solidFill>
              </a:defRPr>
            </a:pPr>
            <a:r>
              <a:t>dem Betrachter, ohne dabei unruhig an die Gitterstäbe zu springen und/oder mit den Flügeln zu schlagen.</a:t>
            </a:r>
          </a:p>
        </p:txBody>
      </p:sp>
    </p:spTree>
  </p:cSld>
  <p:clrMapOvr>
    <a:masterClrMapping/>
  </p:clrMapOvr>
  <p:transition spd="med" p14:dur="1300" advClick="0" advTm="21000">
    <p:zoom dir="in"/>
    <p:extLst>
      <p:ext uri="smNativeData">
        <pr:smNativeData xmlns:pr="smNativeData" xmlns="smNativeData" val="FSRlaQAAAAAUBQAAAAAAAAsAAAABAAAACFIAAAAAAAABAAAAAAAAAAAAAAAAAAAAAAAAAAEAAAABAAAA"/>
      </p:ext>
    </p:extLst>
  </p:transition>
  <p:timing>
    <p:tnLst>
      <p:par>
        <p:cTn id="1" dur="indefinite" restart="never" nodeType="tmRoot"/>
      </p:par>
    </p:tnLst>
  </p:timing>
</p:sld>
</file>

<file path=ppt/slides/slide26.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7wEAAD8JAABEQAAA7iYAABAAAAAmAAAACAAAAP//////////MAAAABQAAAAAAAAAAAD//wAAAQAAAP//AAABAA=="/>
              </a:ext>
            </a:extLst>
          </p:cNvSpPr>
          <p:nvPr/>
        </p:nvSpPr>
        <p:spPr>
          <a:xfrm>
            <a:off x="314325" y="1503045"/>
            <a:ext cx="10132695" cy="4825365"/>
          </a:xfrm>
          <a:prstGeom prst="rect">
            <a:avLst/>
          </a:prstGeom>
          <a:noFill/>
          <a:ln>
            <a:noFill/>
          </a:ln>
          <a:effectLst/>
        </p:spPr>
        <p:txBody>
          <a:bodyPr vert="horz" wrap="square" numCol="1" spcCol="215900" anchor="t"/>
          <a:lstStyle/>
          <a:p>
            <a:pPr algn="ctr">
              <a:defRPr sz="4800" b="1" u="sng" cap="none">
                <a:solidFill>
                  <a:srgbClr val="FFFFFF"/>
                </a:solidFill>
              </a:defRPr>
            </a:pPr>
            <a:r>
              <a:t>Allgemeines</a:t>
            </a:r>
          </a:p>
          <a:p>
            <a:pPr algn="ctr">
              <a:defRPr sz="3400" b="1" cap="none">
                <a:solidFill>
                  <a:srgbClr val="FFFFFF"/>
                </a:solidFill>
              </a:defRPr>
            </a:pPr>
            <a:r>
              <a:t>Die Ringgröße des „kleinen Westfalen“ beträgt 2,7 mm.</a:t>
            </a:r>
          </a:p>
          <a:p>
            <a:pPr algn="ctr">
              <a:defRPr sz="3400" b="1" cap="none">
                <a:solidFill>
                  <a:srgbClr val="FFFFFF"/>
                </a:solidFill>
              </a:defRPr>
            </a:pPr>
            <a:r>
              <a:t>Die Präsentation auf den Bewertungsausstellungen erfolgt in einem offenen Positur-Kanarienkäfig. </a:t>
            </a:r>
          </a:p>
          <a:p>
            <a:pPr algn="ctr">
              <a:defRPr sz="3400" b="1" cap="none">
                <a:solidFill>
                  <a:srgbClr val="FFFFFF"/>
                </a:solidFill>
              </a:defRPr>
            </a:pPr>
          </a:p>
          <a:p>
            <a:pPr algn="ctr">
              <a:defRPr sz="3400" b="1" cap="none">
                <a:solidFill>
                  <a:srgbClr val="FFFFFF"/>
                </a:solidFill>
              </a:defRPr>
            </a:pPr>
            <a:r>
              <a:t>Alternativ kann er auch im Wursterkäfig </a:t>
            </a:r>
          </a:p>
          <a:p>
            <a:pPr algn="ctr">
              <a:defRPr sz="3400" b="1" cap="none">
                <a:solidFill>
                  <a:srgbClr val="FFFFFF"/>
                </a:solidFill>
              </a:defRPr>
            </a:pPr>
            <a:r>
              <a:t>präsentiert werden.</a:t>
            </a:r>
          </a:p>
        </p:txBody>
      </p:sp>
    </p:spTree>
  </p:cSld>
  <p:clrMapOvr>
    <a:masterClrMapping/>
  </p:clrMapOvr>
  <p:transition spd="med" p14:dur="1300" advClick="0" advTm="20000">
    <p:diamond/>
    <p:extLst>
      <p:ext uri="smNativeData">
        <pr:smNativeData xmlns:pr="smNativeData" xmlns="smNativeData" val="FSRlaQAAAAAUBQAAAAAAABEAAAAAAAAAIE4AAAAAAAABAAAAAAAAAAAAAAAAAAAAAAAAAAEAAAABAAAA"/>
      </p:ext>
    </p:extLst>
  </p:transition>
  <p:timing>
    <p:tnLst>
      <p:par>
        <p:cTn id="1" dur="indefinite" restart="never" nodeType="tmRoot"/>
      </p:par>
    </p:tnLst>
  </p:timing>
</p:sld>
</file>

<file path=ppt/slides/slide27.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D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xQAAAO4AAADIQQAACSMAABAAAAAmAAAACAAAAP//////////MAAAABQAAAAAAAAAAAD//wAAAQAAAP//AAABAA=="/>
              </a:ext>
            </a:extLst>
          </p:cNvSpPr>
          <p:nvPr/>
        </p:nvSpPr>
        <p:spPr>
          <a:xfrm>
            <a:off x="125095" y="151130"/>
            <a:ext cx="10568305" cy="5544185"/>
          </a:xfrm>
          <a:prstGeom prst="rect">
            <a:avLst/>
          </a:prstGeom>
          <a:noFill/>
          <a:ln>
            <a:noFill/>
          </a:ln>
          <a:effectLst/>
        </p:spPr>
        <p:txBody>
          <a:bodyPr vert="horz" wrap="square" numCol="1" spcCol="215900" anchor="t"/>
          <a:lstStyle/>
          <a:p>
            <a:pPr algn="ctr">
              <a:defRPr sz="3600" b="1" u="sng" cap="none">
                <a:solidFill>
                  <a:srgbClr val="FFFFFF"/>
                </a:solidFill>
              </a:defRPr>
            </a:pPr>
            <a:r>
              <a:t>Unterscheidungsmerkmale zu anderen Rassen:</a:t>
            </a:r>
          </a:p>
          <a:p>
            <a:pPr algn="l">
              <a:defRPr sz="3600" b="1" u="sng" cap="none">
                <a:solidFill>
                  <a:srgbClr val="FFFFFF"/>
                </a:solidFill>
              </a:defRPr>
            </a:pPr>
          </a:p>
          <a:p>
            <a:pPr algn="l">
              <a:defRPr sz="2600" b="1" cap="none">
                <a:solidFill>
                  <a:srgbClr val="FFFFFF"/>
                </a:solidFill>
              </a:defRPr>
            </a:pPr>
            <a:r>
              <a:t>- Der „kleine Westfale“ ist die einzige Positurrasse, die ausschließlich in</a:t>
            </a:r>
          </a:p>
          <a:p>
            <a:pPr algn="l">
              <a:defRPr sz="2600" b="1" cap="none">
                <a:solidFill>
                  <a:srgbClr val="FFFFFF"/>
                </a:solidFill>
              </a:defRPr>
            </a:pPr>
            <a:r>
              <a:t>  Rot zugelassen ist.</a:t>
            </a:r>
          </a:p>
          <a:p>
            <a:pPr algn="l">
              <a:defRPr sz="2600" b="1" cap="none">
                <a:solidFill>
                  <a:srgbClr val="FFFFFF"/>
                </a:solidFill>
              </a:defRPr>
            </a:pPr>
            <a:r>
              <a:t>- Der „kleine Westfale“ ist die einzige Positurrasse, bei der die</a:t>
            </a:r>
          </a:p>
          <a:p>
            <a:pPr algn="l">
              <a:defRPr sz="2600" b="1" cap="none">
                <a:solidFill>
                  <a:srgbClr val="FFFFFF"/>
                </a:solidFill>
              </a:defRPr>
            </a:pPr>
            <a:r>
              <a:t>  Melanineigenschaften  (Schwarz rot, Achat rot, Braun rot und   Isabell rot),</a:t>
            </a:r>
          </a:p>
          <a:p>
            <a:pPr algn="l">
              <a:defRPr sz="2600" b="1" cap="none">
                <a:solidFill>
                  <a:srgbClr val="FFFFFF"/>
                </a:solidFill>
              </a:defRPr>
            </a:pPr>
            <a:r>
              <a:t>  nach den Regularen des Farben- Kanarienstandards  gefordert sind.</a:t>
            </a:r>
          </a:p>
          <a:p>
            <a:pPr algn="l">
              <a:defRPr sz="2600" b="1" cap="none">
                <a:solidFill>
                  <a:srgbClr val="FFFFFF"/>
                </a:solidFill>
              </a:defRPr>
            </a:pPr>
            <a:r>
              <a:t>- Die besondere Nackenform hat keine der zurzeit zugelassenen </a:t>
            </a:r>
          </a:p>
          <a:p>
            <a:pPr algn="l">
              <a:defRPr sz="2600" b="1" cap="none">
                <a:solidFill>
                  <a:srgbClr val="FFFFFF"/>
                </a:solidFill>
              </a:defRPr>
            </a:pPr>
            <a:r>
              <a:t>  Positurrassen und ist  in einer eigenen Bewertungsposition  </a:t>
            </a:r>
          </a:p>
          <a:p>
            <a:pPr algn="l">
              <a:defRPr sz="2600" b="1" cap="none">
                <a:solidFill>
                  <a:srgbClr val="FFFFFF"/>
                </a:solidFill>
              </a:defRPr>
            </a:pPr>
            <a:r>
              <a:t>  (Nackenform) zu bewerten.</a:t>
            </a:r>
          </a:p>
          <a:p>
            <a:pPr algn="l">
              <a:defRPr sz="2600" b="1" cap="none">
                <a:solidFill>
                  <a:srgbClr val="FFFFFF"/>
                </a:solidFill>
              </a:defRPr>
            </a:pPr>
            <a:r>
              <a:t>- Im Gegensatz zu den Border Fancy und Fife Fancy sowie den meisten</a:t>
            </a:r>
          </a:p>
          <a:p>
            <a:pPr algn="l">
              <a:defRPr sz="2600" b="1" cap="none">
                <a:solidFill>
                  <a:srgbClr val="FFFFFF"/>
                </a:solidFill>
              </a:defRPr>
            </a:pPr>
            <a:r>
              <a:t>  Positurrassen sind keinerlei Scheckungen erlaubt.</a:t>
            </a:r>
          </a:p>
          <a:p>
            <a:pPr algn="l">
              <a:defRPr sz="2600" b="1" cap="none">
                <a:solidFill>
                  <a:srgbClr val="FFFFFF"/>
                </a:solidFill>
              </a:defRPr>
            </a:pPr>
            <a:r>
              <a:t>- Sein Erscheinungsbild ist zwar rundlich und aber doch erkennbar schlanker</a:t>
            </a:r>
          </a:p>
          <a:p>
            <a:pPr algn="l">
              <a:defRPr sz="2600" b="1" cap="none">
                <a:solidFill>
                  <a:srgbClr val="FFFFFF"/>
                </a:solidFill>
              </a:defRPr>
            </a:pPr>
            <a:r>
              <a:t>  als das vom Border und Fife</a:t>
            </a:r>
          </a:p>
          <a:p>
            <a:pPr algn="l">
              <a:defRPr sz="2600" b="1" cap="none">
                <a:solidFill>
                  <a:srgbClr val="FFFFFF"/>
                </a:solidFill>
              </a:defRPr>
            </a:pPr>
            <a:r>
              <a:t>- Die Größe des kleinen Westfalen beträgt 12 cm. Die Rasse ist ca. 1 cm</a:t>
            </a:r>
          </a:p>
          <a:p>
            <a:pPr algn="l">
              <a:defRPr sz="2600" b="1" cap="none">
                <a:solidFill>
                  <a:srgbClr val="FFFFFF"/>
                </a:solidFill>
              </a:defRPr>
            </a:pPr>
            <a:r>
              <a:t>  größer als der Fife Fancy, aber wesentlich kleiner (ca. 2 cm) als der Border.</a:t>
            </a:r>
          </a:p>
        </p:txBody>
      </p:sp>
    </p:spTree>
  </p:cSld>
  <p:clrMapOvr>
    <a:masterClrMapping/>
  </p:clrMapOvr>
  <p:transition spd="med" p14:dur="1300" advClick="0" advTm="26000">
    <p:plus/>
    <p:extLst>
      <p:ext uri="smNativeData">
        <pr:smNativeData xmlns:pr="smNativeData" xmlns="smNativeData" val="FSRlaQAAAAAUBQAAAAAAABIAAAAAAAAAkGUAAAAAAAABAAAAAAAAAAAAAAAAAAAAAAAAAAEAAAABAAAA"/>
      </p:ext>
    </p:extLst>
  </p:transition>
  <p:timing>
    <p:tnLst>
      <p:par>
        <p:cTn id="1" dur="indefinite" restart="never" nodeType="tmRoot"/>
      </p:par>
    </p:tnLst>
  </p:timing>
</p:sld>
</file>

<file path=ppt/slides/slide28.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pic>
        <p:nvPicPr>
          <p:cNvPr id="2" name="Grafik2"/>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BAAAAAAAAAP///wB4AAAAAQAAAAYAAAAAAAAAAAAAAAA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Hw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BkYgUAgIABAAAAAAAAAAAAAAAAAAAAAAAAAAAAAAAAAAAAAAAAAAD///8Af39/AABaWAPMzMwAwMD/AH9/fwAAAAAAAAAAAAAAAAD///8AAAAAACEAAAAYAAAAFAAAAAEDAAD5AwAAFCUAAAMUAAAQAAAAJgAAAAgAAAD//////////zAAAAAUAAAAAAAAAAAA//8AAAEAAAD//wAAAQA="/>
              </a:ext>
            </a:extLst>
          </p:cNvPicPr>
          <p:nvPr/>
        </p:nvPicPr>
        <p:blipFill>
          <a:blip r:embed="rId2"/>
          <a:stretch>
            <a:fillRect/>
          </a:stretch>
        </p:blipFill>
        <p:spPr>
          <a:xfrm>
            <a:off x="488315" y="645795"/>
            <a:ext cx="5539105" cy="2607310"/>
          </a:xfrm>
          <a:prstGeom prst="rect">
            <a:avLst/>
          </a:prstGeom>
          <a:noFill/>
          <a:ln w="76200" cap="flat" cmpd="sng" algn="ctr">
            <a:solidFill>
              <a:srgbClr val="FFFFFF"/>
            </a:solidFill>
            <a:prstDash val="solid"/>
            <a:headEnd type="none"/>
            <a:tailEnd type="none"/>
          </a:ln>
          <a:effectLst/>
        </p:spPr>
      </p:pic>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BAAAAAAAAAP///wB4AAAAAQAAAAYAAAAAAAAAAAAAAAA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Hw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BkYgUAgIABAAAAAAAAAAAAAAAAAAAAAAAAAAAAAAAAAAAAAAAAAAD///8Af39/AABaWAPMzMwAwMD/AH9/fwAAAAAAAAAAAAAAAAD///8AAAAAACEAAAAYAAAAFAAAAFsfAAAqGAAAFEAAAOwoAAAQAAAAJgAAAAgAAAD//////////zAAAAAUAAAAAAAAAAAA//8AAAEAAAD//wAAAQA="/>
              </a:ext>
            </a:extLst>
          </p:cNvPicPr>
          <p:nvPr/>
        </p:nvPicPr>
        <p:blipFill>
          <a:blip r:embed="rId3"/>
          <a:stretch>
            <a:fillRect/>
          </a:stretch>
        </p:blipFill>
        <p:spPr>
          <a:xfrm>
            <a:off x="5097145" y="3928110"/>
            <a:ext cx="5319395" cy="2724150"/>
          </a:xfrm>
          <a:prstGeom prst="rect">
            <a:avLst/>
          </a:prstGeom>
          <a:noFill/>
          <a:ln w="76200" cap="flat" cmpd="sng" algn="ctr">
            <a:solidFill>
              <a:srgbClr val="FFFFFF"/>
            </a:solidFill>
            <a:prstDash val="solid"/>
            <a:headEnd type="none"/>
            <a:tailEnd type="none"/>
          </a:ln>
          <a:effectLst/>
        </p:spPr>
      </p:pic>
      <p:sp>
        <p:nvSpPr>
          <p:cNvPr id="4"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EwFAAD/fwAA/38AAAAAAAAJAAAABAAAAENODi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GRiBQCAgAEAAAAAAAAAAAAAAAAAAAAAAAAAAAAAAAAAAAAAAAAAAP///wJ/f38AAFpYA8zMzADAwP8Af39/AAAAAAAAAAAAAAAAAAAAAAAAAAAAIQAAABgAAAAUAAAAUgIAALYcAABDHAAAFCgAABAgAAAmAAAACAAAAP//////////MAAAABQAAAAAAAAAAAD//wAAAQAAAP//AAABAA=="/>
              </a:ext>
            </a:extLst>
          </p:cNvSpPr>
          <p:nvPr/>
        </p:nvSpPr>
        <p:spPr>
          <a:xfrm>
            <a:off x="377190" y="4667250"/>
            <a:ext cx="4217035" cy="1847850"/>
          </a:xfrm>
          <a:prstGeom prst="rect">
            <a:avLst/>
          </a:prstGeom>
          <a:noFill/>
          <a:ln>
            <a:noFill/>
          </a:ln>
          <a:effectLst/>
        </p:spPr>
        <p:txBody>
          <a:bodyPr vert="horz" wrap="square" numCol="1" spcCol="215900" anchor="t"/>
          <a:lstStyle/>
          <a:p>
            <a:pPr>
              <a:defRPr sz="2600" b="1" cap="none"/>
            </a:pPr>
            <a:r>
              <a:t>Heinrich Gerkens</a:t>
            </a:r>
          </a:p>
          <a:p>
            <a:pPr>
              <a:defRPr sz="2600" b="1" cap="none"/>
            </a:pPr>
            <a:r>
              <a:t>Avenwedder Str. 75</a:t>
            </a:r>
          </a:p>
          <a:p>
            <a:pPr>
              <a:defRPr sz="2600" b="1" cap="none"/>
            </a:pPr>
            <a:r>
              <a:t>33335 Gütersloh</a:t>
            </a:r>
          </a:p>
          <a:p>
            <a:pPr>
              <a:defRPr sz="2600" cap="none"/>
            </a:pPr>
            <a:r>
              <a:t>E-Mail: heinrich.gerkens@web.de</a:t>
            </a:r>
          </a:p>
        </p:txBody>
      </p:sp>
    </p:spTree>
  </p:cSld>
  <p:clrMapOvr>
    <a:overrideClrMapping bg1="dk1" tx1="lt1" bg2="dk2" tx2="lt2" accent1="accent1" accent2="accent2" accent3="accent3" accent4="accent4" accent5="accent5" accent6="accent6" hlink="hlink" folHlink="folHlink"/>
  </p:clrMapOvr>
  <p:transition spd="med" p14:dur="1300" advClick="0" advTm="22000">
    <p:wheel/>
    <p:extLst>
      <p:ext uri="smNativeData">
        <pr:smNativeData xmlns:pr="smNativeData" xmlns="smNativeData" val="FSRlaQAAAAAUBQAAAAAAABoAAAAEAAAA8FUAAAAAAAABAAAAAAAAAAAAAAAAAAAAAAAAAAEAAAABAAAA"/>
      </p:ext>
    </p:extLst>
  </p:transition>
  <p:timing>
    <p:tnLst>
      <p:par>
        <p:cTn id="1" dur="indefinite" restart="never" nodeType="tmRoot"/>
      </p:par>
    </p:tnLst>
  </p:timing>
</p:sld>
</file>

<file path=ppt/slides/slide3.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chemeClr val="bg1"/>
        </a:solidFill>
        <a:effectLst/>
      </p:bgPr>
    </p:bg>
    <p:spTree>
      <p:nvGrpSpPr>
        <p:cNvPr id="1" name=""/>
        <p:cNvGrpSpPr/>
        <p:nvPr/>
      </p:nvGrpSpPr>
      <p:grpSpPr>
        <a:xfrm>
          <a:off x="0" y="0"/>
          <a:ext cx="0" cy="0"/>
          <a:chOff x="0" y="0"/>
          <a:chExt cx="0" cy="0"/>
        </a:xfrm>
      </p:grpSpPr>
      <p:pic>
        <p:nvPicPr>
          <p:cNvPr id="2" name="Grafik1"/>
          <p:cNvPicPr>
            <a:extLst>
              <a:ext uri="smNativeData">
                <pr:smNativeData xmlns:pr="smNativeData" xmlns="smNativeData" val="SMDATA_18_FSRlaRMAAAAlAAAAEQ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BAAAAAAAAAAAAAAl4AAAAAQAAAAYAAAAAAAAAAAAAAAA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CqvngAAAAAAAAAAAAAAAAAAAAAAAAAAABkAAAAZAAAAAAAAAAjAAAABAAAAGQAAAAXAAAAFAAAAAAAAAAAAAAA/38AAP9/AAAAAAAACQAAAAQAAAD+AQIAHgAAAGgAAAAAAAAAAAAAAAAAAAAAAAAAAAAAABAnAAAQJwAAAAAAAAAAAAAAAAAAAAAAAAAAAAAAAAAAAAAAAAAAAAAUAAAAAAAAAMDA/wAAAAAAZAAAADIAAAAAAAAAZAAAAAAAAAB/f38ABgAAACIAAAAYAAAAAAAAAAAAAAAAAAAAAAAAAAAAAAAAAAAAJAAAACQAAAAAAAAABwAAAAAAAAAAAAAAAAAAAAAAAAAAAAAAAAAAAH9/fwAlAAAAWAAAAAAAAAAAAAAAAAAAAAAAAAAAAAAAAAAAAAAAAAAAAAAAAAAAAAAAAAAAAAAAPwAAAAAAAACghgEAAAAAAAAAAAAAAAAADAAAAAEAAAAAAAAAAAAAAAAAAAAfAAAAVAAAAMwzAAWAAAABAAAAAAAAAAAAAAAAAAAAAAAAAAAAAAAAAAAAAAAAAAD///8Cf39/AFwfAAPMzMwAwMD/AH9/fwAAAAAAAAAAAAAAAAD///8Aqr54ACEAAAAYAAAAFAAAADcDAACQBgAAVx8AADIkAAAQAAAAJgAAAAgAAAD//////////zAAAAAUAAAAAAAAAAAA//8AAAEAAAD//wAAAQA="/>
              </a:ext>
            </a:extLst>
          </p:cNvPicPr>
          <p:nvPr/>
        </p:nvPicPr>
        <p:blipFill>
          <a:blip r:embed="rId2"/>
          <a:stretch>
            <a:fillRect/>
          </a:stretch>
        </p:blipFill>
        <p:spPr>
          <a:xfrm>
            <a:off x="522605" y="1066800"/>
            <a:ext cx="4572000" cy="4817110"/>
          </a:xfrm>
          <a:prstGeom prst="rect">
            <a:avLst/>
          </a:prstGeom>
          <a:noFill/>
          <a:ln w="76200" cap="flat" cmpd="sng" algn="ctr">
            <a:solidFill>
              <a:schemeClr val="tx1"/>
            </a:solidFill>
            <a:prstDash val="solid"/>
            <a:headEnd type="none"/>
            <a:tailEnd type="none"/>
          </a:ln>
          <a:effectLst/>
        </p:spPr>
      </p:pic>
      <p:sp>
        <p:nvSpPr>
          <p:cNvPr id="3"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LEc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zDMABYAAAAEAAAAAAAAAAAAAAAAAAAAAAAAAAAAAAAAAAAAAAAAAAP///wJ/f38AXB8AA8zMzADAwP8Af39/AAAAAAAAAAAAAAAAAAAAAAAAAAAAIQAAABgAAAAUAAAAGyEAAKoEAAB+PwAAihkAABAgAAAmAAAACAAAAP//////////MAAAABQAAAAAAAAAAAD//wAAAQAAAP//AAABAA=="/>
              </a:ext>
            </a:extLst>
          </p:cNvSpPr>
          <p:nvPr/>
        </p:nvSpPr>
        <p:spPr>
          <a:xfrm>
            <a:off x="5381625" y="758190"/>
            <a:ext cx="4939665" cy="3393440"/>
          </a:xfrm>
          <a:prstGeom prst="rect">
            <a:avLst/>
          </a:prstGeom>
          <a:noFill/>
          <a:ln>
            <a:noFill/>
          </a:ln>
          <a:effectLst/>
        </p:spPr>
        <p:txBody>
          <a:bodyPr vert="horz" wrap="square" numCol="1" spcCol="215900" anchor="t"/>
          <a:lstStyle/>
          <a:p>
            <a:pPr algn="ctr">
              <a:defRPr sz="2800" b="1" cap="none"/>
            </a:pPr>
            <a:r>
              <a:t>Jetzt kam die Optik (Form/Größe) ins Spiel.</a:t>
            </a:r>
          </a:p>
          <a:p>
            <a:pPr algn="ctr">
              <a:defRPr sz="2800" b="1" cap="none"/>
            </a:pPr>
          </a:p>
          <a:p>
            <a:pPr algn="ctr">
              <a:defRPr sz="2800" b="1" cap="none"/>
            </a:pPr>
            <a:r>
              <a:t>Entweder waren Sie mir zu groß, die Form gefiel mir nicht oder aber sie waren nicht in rotgrundig zugelassen.</a:t>
            </a:r>
          </a:p>
        </p:txBody>
      </p:sp>
      <p:sp>
        <p:nvSpPr>
          <p:cNvPr id="4" name="Textbox2"/>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LEc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zDMABYAAAAEAAAAAAAAAAAAAAAAAAAAAAAAAAAAAAAAAAAAAAAAAAP///wJ/f38AXB8AA8zMzADAwP8Af39/AAAAAAAAAAAAAAAAAAAAAAAAAAAAIQAAABgAAAAUAAAAGyEAABceAAB+PwAAmScAABAgAAAmAAAACAAAAP//////////MAAAABQAAAAAAAAAAAD//wAAAQAAAP//AAABAA=="/>
              </a:ext>
            </a:extLst>
          </p:cNvSpPr>
          <p:nvPr/>
        </p:nvSpPr>
        <p:spPr>
          <a:xfrm>
            <a:off x="5381625" y="4891405"/>
            <a:ext cx="4939665" cy="1545590"/>
          </a:xfrm>
          <a:prstGeom prst="rect">
            <a:avLst/>
          </a:prstGeom>
          <a:noFill/>
          <a:ln>
            <a:noFill/>
          </a:ln>
          <a:effectLst/>
        </p:spPr>
        <p:txBody>
          <a:bodyPr vert="horz" wrap="square" numCol="1" spcCol="215900" anchor="t"/>
          <a:lstStyle/>
          <a:p>
            <a:pPr algn="ctr">
              <a:defRPr sz="3000" b="1" cap="none"/>
            </a:pPr>
            <a:r>
              <a:rPr sz="2800" cap="none"/>
              <a:t>Der Wunsch nach einer Positurrasse stand somit immer noch unerfüllt im Raum</a:t>
            </a:r>
            <a:r>
              <a:t>.</a:t>
            </a:r>
          </a:p>
        </p:txBody>
      </p:sp>
    </p:spTree>
  </p:cSld>
  <p:clrMapOvr>
    <a:overrideClrMapping bg1="dk1" tx1="lt1" bg2="dk2" tx2="lt2" accent1="accent1" accent2="accent2" accent3="accent3" accent4="accent4" accent5="accent5" accent6="accent6" hlink="hlink" folHlink="folHlink"/>
  </p:clrMapOvr>
  <p:transition spd="med" p14:dur="1300" advClick="0" advTm="24000">
    <p:checker/>
    <p:extLst>
      <p:ext uri="smNativeData">
        <pr:smNativeData xmlns:pr="smNativeData" xmlns="smNativeData" val="FSRlaQAAAAAUBQAAAAAAAAMAAAAAAAAAwF0AAAAAAAABAAAAAAAAAAAAAAAAAAAAAAAAAAEAAAABAAAA"/>
      </p:ext>
    </p:extLst>
  </p:transition>
  <p:timing>
    <p:tnLst>
      <p:par>
        <p:cTn id="1" dur="indefinite" restart="never" nodeType="tmRoot"/>
      </p:par>
    </p:tnLst>
  </p:timing>
</p:sld>
</file>

<file path=ppt/slides/slide4.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LEcAAD/fwAA/38AAAAAAAAJAAAABAAAAA8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GRiBQCAgAEAAAAAAAAAAAAAAAAAAAAAAAAAAAAAAAAAAAAAAAAAAP///wJ/f38AAFpYA8zMzADAwP8Af39/AAAAAAAAAAAAAAAAAAAAAAAAAAAAIQAAABgAAAAUAAAAcwAAALABAACzKwAAACcAABAgAAAmAAAACAAAAP//////////MAAAABQAAAAAAAAAAAD//wAAAQAAAP//AAABAA=="/>
              </a:ext>
            </a:extLst>
          </p:cNvSpPr>
          <p:nvPr/>
        </p:nvSpPr>
        <p:spPr>
          <a:xfrm>
            <a:off x="73025" y="274320"/>
            <a:ext cx="7030720" cy="6065520"/>
          </a:xfrm>
          <a:prstGeom prst="rect">
            <a:avLst/>
          </a:prstGeom>
          <a:noFill/>
          <a:ln>
            <a:noFill/>
          </a:ln>
          <a:effectLst/>
        </p:spPr>
        <p:txBody>
          <a:bodyPr vert="horz" wrap="square" numCol="1" spcCol="215900" anchor="t"/>
          <a:lstStyle/>
          <a:p>
            <a:pPr algn="l">
              <a:defRPr sz="2800" b="1" cap="none"/>
            </a:pPr>
            <a:r>
              <a:t>Also skizzierte ich meinen „Wunschvogel „ </a:t>
            </a:r>
          </a:p>
          <a:p>
            <a:pPr algn="l">
              <a:defRPr sz="2800" b="1" cap="none"/>
            </a:pPr>
            <a:r>
              <a:t>auf ein Blatt Papier und entwickelte innerhalb 1 Woche daraus meinen Idealvogel.</a:t>
            </a:r>
          </a:p>
          <a:p>
            <a:pPr algn="l">
              <a:defRPr sz="2800" b="1" cap="none"/>
            </a:pPr>
          </a:p>
          <a:p>
            <a:pPr algn="l">
              <a:defRPr sz="2800" b="1" cap="none"/>
            </a:pPr>
            <a:r>
              <a:t>Heraus kam ein kleiner, </a:t>
            </a:r>
          </a:p>
          <a:p>
            <a:pPr algn="l">
              <a:defRPr sz="2800" b="1" cap="none"/>
            </a:pPr>
            <a:r>
              <a:t>glatt-bediederter, rotgundiger </a:t>
            </a:r>
          </a:p>
          <a:p>
            <a:pPr algn="l">
              <a:defRPr sz="2800" b="1" cap="none"/>
            </a:pPr>
            <a:r>
              <a:t>Vogel mit Haube.</a:t>
            </a:r>
          </a:p>
          <a:p>
            <a:pPr algn="l">
              <a:defRPr sz="2800" b="1" cap="none"/>
            </a:pPr>
          </a:p>
          <a:p>
            <a:pPr algn="l">
              <a:defRPr sz="2800" b="1" cap="none"/>
            </a:pPr>
            <a:r>
              <a:t>Anschließend wurde der erste </a:t>
            </a:r>
          </a:p>
          <a:p>
            <a:pPr algn="l">
              <a:defRPr sz="2800" b="1" cap="none"/>
            </a:pPr>
            <a:r>
              <a:t>Entwurf einer Rassebe-</a:t>
            </a:r>
          </a:p>
          <a:p>
            <a:pPr algn="l">
              <a:defRPr sz="2800" b="1" cap="none"/>
            </a:pPr>
            <a:r>
              <a:t>schreibung aufgeschrieben, der </a:t>
            </a:r>
          </a:p>
          <a:p>
            <a:pPr algn="l">
              <a:defRPr sz="2800" b="1" cap="none"/>
            </a:pPr>
            <a:r>
              <a:t>im Laufe des Entwicklungs- </a:t>
            </a:r>
          </a:p>
          <a:p>
            <a:pPr algn="l">
              <a:defRPr sz="2800" b="1" cap="none"/>
            </a:pPr>
            <a:r>
              <a:t>prozesses noch ein paarmal </a:t>
            </a:r>
          </a:p>
          <a:p>
            <a:pPr algn="l">
              <a:defRPr sz="2800" b="1" cap="none"/>
            </a:pPr>
            <a:r>
              <a:t>angepasst wurde.</a:t>
            </a:r>
          </a:p>
        </p:txBody>
      </p:sp>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AAAAAAAAAAAAAAAAAAAAAAAAAAAAAAAAAAAABkAAAAZAAAAAAAAAAjAAAABAAAAGQAAAAXAAAAFAAAAAAAAAAAAAAA/38AAP9/AAAAAAAACQAAAAQAAAAgHw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ABkYgUAgIABAAAAAAAAAAAAAAAAAAAAAAAAAAAAAAAAAAAAAAAAAAD///8Cf39/AABaWAPMzMwAwMD/AH9/fwAAAAAAAAAAAAAAAAD///8AAAAAACEAAAAYAAAAFAAAAHUeAAChDAAAYEAAAAAnAAAQAAAAJgAAAAgAAAD//////////zAAAAAUAAAAAAAAAAAA//8AAAEAAAD//wAAAQA="/>
              </a:ext>
            </a:extLst>
          </p:cNvPicPr>
          <p:nvPr/>
        </p:nvPicPr>
        <p:blipFill>
          <a:blip r:embed="rId2"/>
          <a:stretch>
            <a:fillRect/>
          </a:stretch>
        </p:blipFill>
        <p:spPr>
          <a:xfrm>
            <a:off x="4951095" y="2052955"/>
            <a:ext cx="5513705" cy="4286885"/>
          </a:xfrm>
          <a:prstGeom prst="rect">
            <a:avLst/>
          </a:prstGeom>
          <a:noFill/>
          <a:ln>
            <a:noFill/>
          </a:ln>
          <a:effectLst/>
        </p:spPr>
      </p:pic>
    </p:spTree>
  </p:cSld>
  <p:clrMapOvr>
    <a:overrideClrMapping bg1="dk1" tx1="lt1" bg2="dk2" tx2="lt2" accent1="accent1" accent2="accent2" accent3="accent3" accent4="accent4" accent5="accent5" accent6="accent6" hlink="hlink" folHlink="folHlink"/>
  </p:clrMapOvr>
  <p:transition spd="med" p14:dur="1300" advClick="0" advTm="27000">
    <p:dissolve/>
    <p:extLst>
      <p:ext uri="smNativeData">
        <pr:smNativeData xmlns:pr="smNativeData" xmlns="smNativeData" val="FSRlaQAAAAAUBQAAAAAAAAUAAAAAAAAAeGkAAAAAAAABAAAAAAAAAAAAAAAAAAAAAAAAAAEAAAABAAAA"/>
      </p:ext>
    </p:extLst>
  </p:transition>
  <p:timing>
    <p:tnLst>
      <p:par>
        <p:cTn id="1" dur="indefinite" restart="never" nodeType="tmRoot"/>
      </p:par>
    </p:tnLst>
  </p:timing>
</p:sld>
</file>

<file path=ppt/slides/slide5.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pic>
        <p:nvPicPr>
          <p:cNvPr id="2"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B/AAAAAAAAAAAAAAAAAAAAAAAAAPL///9kAAAAZAAAAAAAAAAjAAAABAAAAGQAAAAXAAAAFAAAAAAAAAAAAAAA/38AAP9/AAAAAAAACQAAAAQAAAAgHwAAHgAAAGgAAAAAAAAAAAAAAAAAAAAAAAAAAAAAABAnAAAQJwAAAAAAAAAAAAAAAAAAAAAAAAAAAAAAAAAAAAAAAAAAAAAUAAAAAAAAAMDA/wAAAAAAZAAAADIAAAAAAAAAZAAAAAAAAAB/f38ADA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fwAAACEAAAAYAAAAFAAAADIcAABVBgAA40AAAO8pAAAQAAAAJgAAAAgAAAD//////////zAAAAAUAAAAAAAAAAAA//8AAAEAAAD//wAAAQA="/>
              </a:ext>
            </a:extLst>
          </p:cNvPicPr>
          <p:nvPr/>
        </p:nvPicPr>
        <p:blipFill>
          <a:blip r:embed="rId2">
            <a:clrChange>
              <a:clrFrom>
                <a:srgbClr val="7F0000"/>
              </a:clrFrom>
              <a:clrTo>
                <a:srgbClr val="7F0000">
                  <a:alpha val="0"/>
                </a:srgbClr>
              </a:clrTo>
            </a:clrChange>
            <a:lum bright="-14000"/>
          </a:blip>
          <a:stretch>
            <a:fillRect/>
          </a:stretch>
        </p:blipFill>
        <p:spPr>
          <a:xfrm>
            <a:off x="4583430" y="1029335"/>
            <a:ext cx="5964555" cy="5787390"/>
          </a:xfrm>
          <a:prstGeom prst="rect">
            <a:avLst/>
          </a:prstGeom>
          <a:noFill/>
          <a:ln>
            <a:noFill/>
          </a:ln>
          <a:effectLst/>
        </p:spPr>
      </p:pic>
      <p:sp>
        <p:nvSpPr>
          <p:cNvPr id="3"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NwI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4gAAAAcCAADkPAAA7ykAABAAAAAmAAAACAAAAP//////////MAAAABQAAAAAAAAAAAD//wAAAQAAAP//AAABAA=="/>
              </a:ext>
            </a:extLst>
          </p:cNvSpPr>
          <p:nvPr/>
        </p:nvSpPr>
        <p:spPr>
          <a:xfrm>
            <a:off x="143510" y="329565"/>
            <a:ext cx="9754870" cy="6487160"/>
          </a:xfrm>
          <a:prstGeom prst="rect">
            <a:avLst/>
          </a:prstGeom>
          <a:noFill/>
          <a:ln>
            <a:noFill/>
          </a:ln>
          <a:effectLst/>
        </p:spPr>
        <p:txBody>
          <a:bodyPr vert="horz" wrap="square" numCol="1" spcCol="215900" anchor="t"/>
          <a:lstStyle/>
          <a:p>
            <a:pPr algn="l">
              <a:defRPr sz="3000" b="1" cap="none">
                <a:solidFill>
                  <a:srgbClr val="FFFFFF"/>
                </a:solidFill>
              </a:defRPr>
            </a:pPr>
            <a:r>
              <a:t>Der Name der Rasse wurde in vielen </a:t>
            </a:r>
          </a:p>
          <a:p>
            <a:pPr algn="l">
              <a:defRPr sz="3000" b="1" cap="none">
                <a:solidFill>
                  <a:srgbClr val="FFFFFF"/>
                </a:solidFill>
              </a:defRPr>
            </a:pPr>
            <a:r>
              <a:t>Gesprächen mit Zuchtfreunden </a:t>
            </a:r>
          </a:p>
          <a:p>
            <a:pPr algn="l">
              <a:defRPr sz="3000" b="1" cap="none">
                <a:solidFill>
                  <a:srgbClr val="FFFFFF"/>
                </a:solidFill>
              </a:defRPr>
            </a:pPr>
            <a:r>
              <a:t>(hier unter anderen Elise und Paul Pütz) </a:t>
            </a:r>
          </a:p>
          <a:p>
            <a:pPr algn="l">
              <a:defRPr sz="3000" b="1" cap="none">
                <a:solidFill>
                  <a:srgbClr val="FFFFFF"/>
                </a:solidFill>
              </a:defRPr>
            </a:pPr>
            <a:r>
              <a:t>diskutiert und gefunden.</a:t>
            </a:r>
          </a:p>
          <a:p>
            <a:pPr algn="l">
              <a:defRPr sz="3000" b="1" cap="none">
                <a:solidFill>
                  <a:srgbClr val="FFFFFF"/>
                </a:solidFill>
              </a:defRPr>
            </a:pPr>
          </a:p>
          <a:p>
            <a:pPr algn="l">
              <a:defRPr sz="3000" b="1" cap="none">
                <a:solidFill>
                  <a:srgbClr val="FFFFFF"/>
                </a:solidFill>
              </a:defRPr>
            </a:pPr>
            <a:r>
              <a:t>Da stand der “ Teutoländer </a:t>
            </a:r>
          </a:p>
          <a:p>
            <a:pPr algn="l">
              <a:defRPr sz="3000" b="1" cap="none">
                <a:solidFill>
                  <a:srgbClr val="FFFFFF"/>
                </a:solidFill>
              </a:defRPr>
            </a:pPr>
            <a:r>
              <a:t>oder der Teutone“, </a:t>
            </a:r>
          </a:p>
          <a:p>
            <a:pPr algn="l">
              <a:defRPr sz="3000" b="1" cap="none">
                <a:solidFill>
                  <a:srgbClr val="FFFFFF"/>
                </a:solidFill>
              </a:defRPr>
            </a:pPr>
            <a:r>
              <a:t>der “Emsländer“ oder gar der </a:t>
            </a:r>
          </a:p>
          <a:p>
            <a:pPr algn="l">
              <a:defRPr sz="3000" b="1" cap="none">
                <a:solidFill>
                  <a:srgbClr val="FFFFFF"/>
                </a:solidFill>
              </a:defRPr>
            </a:pPr>
            <a:r>
              <a:t>„German Fancy“ zur Diskussion.</a:t>
            </a:r>
          </a:p>
          <a:p>
            <a:pPr algn="l">
              <a:defRPr sz="3600" b="1" cap="none">
                <a:solidFill>
                  <a:srgbClr val="FFFFFF"/>
                </a:solidFill>
              </a:defRPr>
            </a:pPr>
          </a:p>
          <a:p>
            <a:pPr algn="l">
              <a:defRPr sz="3600" b="1" cap="none">
                <a:solidFill>
                  <a:srgbClr val="FFFFFF"/>
                </a:solidFill>
              </a:defRPr>
            </a:pPr>
            <a:r>
              <a:t>Schließlich machte der </a:t>
            </a:r>
          </a:p>
          <a:p>
            <a:pPr algn="l">
              <a:defRPr sz="3600" b="1" cap="none">
                <a:solidFill>
                  <a:srgbClr val="FFFFFF"/>
                </a:solidFill>
              </a:defRPr>
            </a:pPr>
            <a:r>
              <a:t>kleine Westfale das Rennen</a:t>
            </a:r>
          </a:p>
        </p:txBody>
      </p:sp>
    </p:spTree>
  </p:cSld>
  <p:clrMapOvr>
    <a:masterClrMapping/>
  </p:clrMapOvr>
  <p:transition spd="med" p14:dur="1300" advClick="0" advTm="24000">
    <p:push/>
    <p:extLst>
      <p:ext uri="smNativeData">
        <pr:smNativeData xmlns:pr="smNativeData" xmlns="smNativeData" val="FSRlaQAAAAAUBQAAAAAAABQAAAAAAAAAwF0AAAAAAAABAAAAAAAAAAAAAAAAAAAAAAAAAAEAAAABAAAA"/>
      </p:ext>
    </p:extLst>
  </p:transition>
  <p:timing>
    <p:tnLst>
      <p:par>
        <p:cTn id="1" dur="indefinite" restart="never" nodeType="tmRoot"/>
      </p:par>
    </p:tnLst>
  </p:timing>
</p:sld>
</file>

<file path=ppt/slides/slide6.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LEc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1wAAAPEBAADIJAAAmyAAABAAAAAmAAAACAAAAP//////////MAAAABQAAAAAAAAAAAD//wAAAQAAAP//AAABAA=="/>
              </a:ext>
            </a:extLst>
          </p:cNvSpPr>
          <p:nvPr/>
        </p:nvSpPr>
        <p:spPr>
          <a:xfrm>
            <a:off x="136525" y="315595"/>
            <a:ext cx="5842635" cy="4984750"/>
          </a:xfrm>
          <a:prstGeom prst="rect">
            <a:avLst/>
          </a:prstGeom>
          <a:noFill/>
          <a:ln>
            <a:noFill/>
          </a:ln>
          <a:effectLst/>
        </p:spPr>
        <p:txBody>
          <a:bodyPr vert="horz" wrap="square" numCol="1" spcCol="215900" anchor="t"/>
          <a:lstStyle/>
          <a:p>
            <a:pPr algn="ctr">
              <a:defRPr sz="3600" b="1" cap="none">
                <a:solidFill>
                  <a:schemeClr val="bg1"/>
                </a:solidFill>
              </a:defRPr>
            </a:pPr>
            <a:r>
              <a:t>Im Jahr 2004 begann ich die ersten Zuchtversuche.</a:t>
            </a:r>
          </a:p>
          <a:p>
            <a:pPr algn="ctr">
              <a:defRPr sz="3600" b="1" cap="none">
                <a:solidFill>
                  <a:schemeClr val="bg1"/>
                </a:solidFill>
              </a:defRPr>
            </a:pPr>
          </a:p>
          <a:p>
            <a:pPr algn="ctr">
              <a:defRPr sz="3600" b="1" cap="none">
                <a:solidFill>
                  <a:schemeClr val="bg1"/>
                </a:solidFill>
              </a:defRPr>
            </a:pPr>
            <a:r>
              <a:t>Dabei verpaarte ich meine </a:t>
            </a:r>
          </a:p>
          <a:p>
            <a:pPr algn="ctr">
              <a:defRPr sz="3600" b="1" cap="none">
                <a:solidFill>
                  <a:schemeClr val="bg1"/>
                </a:solidFill>
              </a:defRPr>
            </a:pPr>
            <a:r>
              <a:t>roten Achatvögel mit </a:t>
            </a:r>
          </a:p>
          <a:p>
            <a:pPr algn="ctr">
              <a:defRPr sz="3600" b="1" cap="none">
                <a:solidFill>
                  <a:schemeClr val="bg1"/>
                </a:solidFill>
              </a:defRPr>
            </a:pPr>
            <a:r>
              <a:t>Gloster Corona in Melanin .</a:t>
            </a:r>
          </a:p>
        </p:txBody>
      </p:sp>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D///8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CEAAAAYAAAAFAAAAMAmAAAJCwAAyEEAAPEnAAAQAAAAJgAAAAgAAAD//////////zAAAAAUAAAAAAAAAAAA//8AAAEAAAD//wAAAQA="/>
              </a:ext>
            </a:extLst>
          </p:cNvPicPr>
          <p:nvPr/>
        </p:nvPicPr>
        <p:blipFill>
          <a:blip r:embed="rId2">
            <a:clrChange>
              <a:clrFrom>
                <a:srgbClr val="FFFFFF"/>
              </a:clrFrom>
              <a:clrTo>
                <a:srgbClr val="FFFFFF">
                  <a:alpha val="0"/>
                </a:srgbClr>
              </a:clrTo>
            </a:clrChange>
          </a:blip>
          <a:stretch>
            <a:fillRect/>
          </a:stretch>
        </p:blipFill>
        <p:spPr>
          <a:xfrm flipH="1">
            <a:off x="6299200" y="1793875"/>
            <a:ext cx="4394200" cy="4699000"/>
          </a:xfrm>
          <a:prstGeom prst="rect">
            <a:avLst/>
          </a:prstGeom>
          <a:noFill/>
          <a:ln>
            <a:noFill/>
          </a:ln>
          <a:effectLst/>
        </p:spPr>
      </p:pic>
      <p:pic>
        <p:nvPicPr>
          <p:cNvPr id="4" name="Grafik2"/>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D///8AAAAAAAAAAAAAAAAAAAAAAAAAAABkAAAAZAAAAAAAAAAjAAAABAAAAGQAAAAXAAAAFAAAAAAAAAAAAAAA/38AAP9/AAAAAAAACQAAAAQAAAAB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CEAAAAYAAAAFAAAADsRAABiFgAAOy8AAGAqAAAQAAAAJgAAAAgAAAD//////////zAAAAAUAAAAAAAAAAAA//8AAAEAAAD//wAAAQA="/>
              </a:ext>
            </a:extLst>
          </p:cNvPicPr>
          <p:nvPr/>
        </p:nvPicPr>
        <p:blipFill>
          <a:blip r:embed="rId3">
            <a:clrChange>
              <a:clrFrom>
                <a:srgbClr val="FFFFFF"/>
              </a:clrFrom>
              <a:clrTo>
                <a:srgbClr val="FFFFFF">
                  <a:alpha val="0"/>
                </a:srgbClr>
              </a:clrTo>
            </a:clrChange>
          </a:blip>
          <a:stretch>
            <a:fillRect/>
          </a:stretch>
        </p:blipFill>
        <p:spPr>
          <a:xfrm>
            <a:off x="2800985" y="3638550"/>
            <a:ext cx="4876800" cy="3249930"/>
          </a:xfrm>
          <a:prstGeom prst="rect">
            <a:avLst/>
          </a:prstGeom>
          <a:noFill/>
          <a:ln>
            <a:noFill/>
          </a:ln>
          <a:effectLst/>
        </p:spPr>
      </p:pic>
    </p:spTree>
  </p:cSld>
  <p:clrMapOvr>
    <a:masterClrMapping/>
  </p:clrMapOvr>
  <p:transition spd="med" p14:dur="1300" advClick="0" advTm="24000">
    <p:pull/>
    <p:extLst>
      <p:ext uri="smNativeData">
        <pr:smNativeData xmlns:pr="smNativeData" xmlns="smNativeData" val="FSRlaQAAAAAUBQAAAAAAAAcAAAAAAAAAwF0AAAAAAAABAAAAAAAAAAAAAAAAAAAAAAAAAAEAAAABAAAA"/>
      </p:ext>
    </p:extLst>
  </p:transition>
  <p:timing>
    <p:tnLst>
      <p:par>
        <p:cTn id="1" dur="indefinite" restart="never" nodeType="tmRoot"/>
      </p:par>
    </p:tnLst>
  </p:timing>
</p:sld>
</file>

<file path=ppt/slides/slide7.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LEc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EhYAAKwCAACTQAAAHBQAABAgAAAmAAAACAAAAP//////////MAAAABQAAAAAAAAAAAD//wAAAQAAAP//AAABAA=="/>
              </a:ext>
            </a:extLst>
          </p:cNvSpPr>
          <p:nvPr/>
        </p:nvSpPr>
        <p:spPr>
          <a:xfrm>
            <a:off x="3587750" y="434340"/>
            <a:ext cx="6909435" cy="2834640"/>
          </a:xfrm>
          <a:prstGeom prst="rect">
            <a:avLst/>
          </a:prstGeom>
          <a:noFill/>
          <a:ln>
            <a:noFill/>
          </a:ln>
          <a:effectLst/>
        </p:spPr>
        <p:txBody>
          <a:bodyPr vert="horz" wrap="square" numCol="1" spcCol="215900" anchor="t"/>
          <a:lstStyle/>
          <a:p>
            <a:pPr algn="ctr">
              <a:defRPr sz="3600" b="1" cap="none">
                <a:solidFill>
                  <a:schemeClr val="bg1"/>
                </a:solidFill>
              </a:defRPr>
            </a:pPr>
            <a:r>
              <a:t>Im darauf folgendem  Jahr wurde diese Kombination wiederholt und es kamen noch 2 Verpaarungen meiner roten Achatvögel mit </a:t>
            </a:r>
          </a:p>
          <a:p>
            <a:pPr algn="ctr">
              <a:defRPr sz="3600" b="1" cap="none">
                <a:solidFill>
                  <a:schemeClr val="bg1"/>
                </a:solidFill>
              </a:defRPr>
            </a:pPr>
            <a:r>
              <a:t>Fife Fancy Melanin hinzu.</a:t>
            </a:r>
          </a:p>
        </p:txBody>
      </p:sp>
      <p:pic>
        <p:nvPicPr>
          <p:cNvPr id="3"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B/AAAAAAAAAAAAAAAAAAAAAAAAAAAAAABkAAAAZAAAAAAAAAAjAAAABAAAAGQAAAAXAAAAFAAAAAAAAAAAAAAA/38AAP9/AAAAAAAACQAAAAQAAAADAAMAHgAAAGgAAAAAAAAAAAAAAAAAAAAAAAAAAAAAABAnAAAQJwAAAAAAAAAAAAAAAAAAAAAAAAAAAAAAAAAAAAAAAAAAAAAUAAAAAAAAAMDA/wAAAAAAZAAAADIAAAAAAAAAZAAAAAAAAAB/f38ADA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fwAAACEAAAAYAAAAFAAAAE8VAADxEgAA0SoAAIMuAAAQAAAAJgAAAAgAAAD//////////zAAAAAUAAAAAAAAAAAA//8AAAEAAAD//wAAAQA="/>
              </a:ext>
            </a:extLst>
          </p:cNvPicPr>
          <p:nvPr/>
        </p:nvPicPr>
        <p:blipFill>
          <a:blip r:embed="rId2">
            <a:clrChange>
              <a:clrFrom>
                <a:srgbClr val="7F0000"/>
              </a:clrFrom>
              <a:clrTo>
                <a:srgbClr val="7F0000">
                  <a:alpha val="0"/>
                </a:srgbClr>
              </a:clrTo>
            </a:clrChange>
          </a:blip>
          <a:stretch>
            <a:fillRect/>
          </a:stretch>
        </p:blipFill>
        <p:spPr>
          <a:xfrm flipH="1">
            <a:off x="3463925" y="3079115"/>
            <a:ext cx="3496310" cy="4481830"/>
          </a:xfrm>
          <a:prstGeom prst="rect">
            <a:avLst/>
          </a:prstGeom>
          <a:noFill/>
          <a:ln>
            <a:noFill/>
          </a:ln>
          <a:effectLst/>
        </p:spPr>
      </p:pic>
      <p:pic>
        <p:nvPicPr>
          <p:cNvPr id="4" name="Grafik3"/>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D///8AAAAAAAAAAAAAAAAAAAAAAAAAAABkAAAAZAAAAAAAAAAjAAAABAAAAGQAAAAXAAAAFAAAAAAAAAAAAAAA/38AAP9/AAAAAAAACQAAAAQAAAABAAI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CEAAAAYAAAAFAAAAAAAAAAnDwAAhhkAAIUoAAAQAAAAJgAAAAgAAAD//////////zAAAAAUAAAAAAAAAAAA//8AAAEAAAD//wAAAQA="/>
              </a:ext>
            </a:extLst>
          </p:cNvPicPr>
          <p:nvPr/>
        </p:nvPicPr>
        <p:blipFill>
          <a:blip r:embed="rId3">
            <a:clrChange>
              <a:clrFrom>
                <a:srgbClr val="FFFFFF"/>
              </a:clrFrom>
              <a:clrTo>
                <a:srgbClr val="FFFFFF">
                  <a:alpha val="0"/>
                </a:srgbClr>
              </a:clrTo>
            </a:clrChange>
          </a:blip>
          <a:stretch>
            <a:fillRect/>
          </a:stretch>
        </p:blipFill>
        <p:spPr>
          <a:xfrm flipH="1">
            <a:off x="0" y="2463165"/>
            <a:ext cx="4149090" cy="4123690"/>
          </a:xfrm>
          <a:prstGeom prst="rect">
            <a:avLst/>
          </a:prstGeom>
          <a:noFill/>
          <a:ln>
            <a:noFill/>
          </a:ln>
          <a:effectLst/>
        </p:spPr>
      </p:pic>
    </p:spTree>
  </p:cSld>
  <p:clrMapOvr>
    <a:masterClrMapping/>
  </p:clrMapOvr>
  <p:transition spd="med" p14:dur="1300" advClick="0" advTm="23000">
    <p:randomBar/>
    <p:extLst>
      <p:ext uri="smNativeData">
        <pr:smNativeData xmlns:pr="smNativeData" xmlns="smNativeData" val="FSRlaQAAAAAUBQAAAAAAAAgAAAAAAAAA2FkAAAAAAAABAAAAAAAAAAAAAAAAAAAAAAAAAAEAAAABAAAA"/>
      </p:ext>
    </p:extLst>
  </p:transition>
  <p:timing>
    <p:tnLst>
      <p:par>
        <p:cTn id="1" dur="indefinite" restart="never" nodeType="tmRoot"/>
      </p:par>
    </p:tnLst>
  </p:timing>
</p:sld>
</file>

<file path=ppt/slides/slide8.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FwMAAD/fwAA/38AAAAAAAAJAAAABAAAALwC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GAMAALMBAAAzKgAAuQ4AABAgAAAmAAAACAAAAP//////////MAAAABQAAAAAAAAAAAD//wAAAQAAAP//AAABAA=="/>
              </a:ext>
            </a:extLst>
          </p:cNvSpPr>
          <p:nvPr/>
        </p:nvSpPr>
        <p:spPr>
          <a:xfrm>
            <a:off x="502920" y="276225"/>
            <a:ext cx="6356985" cy="2117090"/>
          </a:xfrm>
          <a:prstGeom prst="rect">
            <a:avLst/>
          </a:prstGeom>
          <a:noFill/>
          <a:ln>
            <a:noFill/>
          </a:ln>
          <a:effectLst/>
        </p:spPr>
        <p:txBody>
          <a:bodyPr vert="horz" wrap="square" numCol="1" spcCol="215900" anchor="t"/>
          <a:lstStyle/>
          <a:p>
            <a:pPr algn="ctr">
              <a:defRPr sz="3000" b="1" cap="none">
                <a:solidFill>
                  <a:srgbClr val="FFFFFF"/>
                </a:solidFill>
              </a:defRPr>
            </a:pPr>
            <a:r>
              <a:t>Die Jungvögel beider Linien führte ich dann ab 2006 zusammen und die ersten „ kleinen Westfalen „ waren in den Folgejahren im Ansatz zu erkennen.</a:t>
            </a:r>
          </a:p>
        </p:txBody>
      </p:sp>
      <p:sp>
        <p:nvSpPr>
          <p:cNvPr id="3" name="Textbox2"/>
          <p:cNvSpPr txBox="1">
            <a:extLst>
              <a:ext uri="smNativeData">
                <pr:smNativeData xmlns:pr="smNativeData" xmlns="smNativeData" val="SMDATA_16_FSRlaRMAAAAlAAAAEgAAAE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FwMAAD/fwAA/38AAAAAAAAJAAAABAAAAAD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Sg4AADQVAADIQQAAiCsAABAgAAAmAAAACAAAAP//////////MAAAABQAAAAAAAAAAAD//wAAAQAAAP//AAABAA=="/>
              </a:ext>
            </a:extLst>
          </p:cNvSpPr>
          <p:nvPr/>
        </p:nvSpPr>
        <p:spPr>
          <a:xfrm>
            <a:off x="2322830" y="3446780"/>
            <a:ext cx="8370570" cy="3629660"/>
          </a:xfrm>
          <a:prstGeom prst="rect">
            <a:avLst/>
          </a:prstGeom>
          <a:noFill/>
          <a:ln>
            <a:noFill/>
          </a:ln>
          <a:effectLst/>
        </p:spPr>
        <p:txBody>
          <a:bodyPr vert="horz" wrap="square" numCol="1" spcCol="215900" anchor="t"/>
          <a:lstStyle/>
          <a:p>
            <a:pPr algn="ctr">
              <a:defRPr sz="3000" b="1" cap="none">
                <a:solidFill>
                  <a:srgbClr val="FFFFFF"/>
                </a:solidFill>
              </a:defRPr>
            </a:pPr>
            <a:r>
              <a:t>Wichtig war mit von Anfang an die Gen-Vielfalt.</a:t>
            </a:r>
          </a:p>
          <a:p>
            <a:pPr algn="ctr">
              <a:defRPr sz="3000" b="1" cap="none">
                <a:solidFill>
                  <a:srgbClr val="FFFFFF"/>
                </a:solidFill>
              </a:defRPr>
            </a:pPr>
            <a:r>
              <a:t>Also vermied ich direkte Inzucht und ging lieber über Linienzucht- und Outcrossingverfahren, obwohl mir bewusst war, dass es dadurch einige Jahre länger dauern würde bis ich meinen Wunschvogel hatte. </a:t>
            </a:r>
          </a:p>
          <a:p>
            <a:pPr algn="ctr">
              <a:defRPr sz="3000" b="1" cap="none">
                <a:solidFill>
                  <a:srgbClr val="FFFFFF"/>
                </a:solidFill>
              </a:defRPr>
            </a:pPr>
            <a:r>
              <a:t>Daher führte ich von Anfang an mit Hilfe eines Stammbaumprogrammes die Nachzuchtstatistik.</a:t>
            </a:r>
          </a:p>
        </p:txBody>
      </p:sp>
      <p:pic>
        <p:nvPicPr>
          <p:cNvPr id="4"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D///8AAAAAAAAAAAAAAAAAAAAAAAAAAABkAAAAZAAAAAAAAAAjAAAABAAAAGQAAAAXAAAAFAAAAAAAAAAAAAAA/38AAP9/AAAAAAAACQAAAAQAAABQAF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CEAAAAYAAAAFAAAALsmAAB8/v//PT4AAPsSAAAQAAAAJgAAAAgAAAD//////////zAAAAAUAAAAAAAAAAAA//8AAAEAAAD//wAAAQA="/>
              </a:ext>
            </a:extLst>
          </p:cNvPicPr>
          <p:nvPr/>
        </p:nvPicPr>
        <p:blipFill>
          <a:blip r:embed="rId2">
            <a:clrChange>
              <a:clrFrom>
                <a:srgbClr val="FFFFFF"/>
              </a:clrFrom>
              <a:clrTo>
                <a:srgbClr val="FFFFFF">
                  <a:alpha val="0"/>
                </a:srgbClr>
              </a:clrTo>
            </a:clrChange>
          </a:blip>
          <a:stretch>
            <a:fillRect/>
          </a:stretch>
        </p:blipFill>
        <p:spPr>
          <a:xfrm>
            <a:off x="6296025" y="-246380"/>
            <a:ext cx="3821430" cy="3331845"/>
          </a:xfrm>
          <a:prstGeom prst="rect">
            <a:avLst/>
          </a:prstGeom>
          <a:noFill/>
          <a:ln>
            <a:noFill/>
          </a:ln>
          <a:effectLst/>
        </p:spPr>
      </p:pic>
      <p:sp>
        <p:nvSpPr>
          <p:cNvPr id="5" name="Textbox3"/>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BcDAAD/fwAA/38AAAAAAAAJAAAABAAAALwC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DzgAACoMAAB+PwAAuQ4AABAAAAAmAAAACAAAAP//////////MAAAABQAAAAAAAAAAAD//wAAAQAAAP//AAABAA=="/>
              </a:ext>
            </a:extLst>
          </p:cNvSpPr>
          <p:nvPr/>
        </p:nvSpPr>
        <p:spPr>
          <a:xfrm>
            <a:off x="9112885" y="1977390"/>
            <a:ext cx="1208405" cy="415925"/>
          </a:xfrm>
          <a:prstGeom prst="rect">
            <a:avLst/>
          </a:prstGeom>
          <a:noFill/>
          <a:ln>
            <a:noFill/>
          </a:ln>
          <a:effectLst/>
        </p:spPr>
        <p:txBody>
          <a:bodyPr vert="horz" wrap="square" numCol="1" spcCol="215900" anchor="t"/>
          <a:lstStyle/>
          <a:p>
            <a:pPr>
              <a:defRPr cap="none">
                <a:solidFill>
                  <a:srgbClr val="FFFFFF"/>
                </a:solidFill>
              </a:defRPr>
            </a:pPr>
            <a:r>
              <a:t>2009-012</a:t>
            </a:r>
          </a:p>
        </p:txBody>
      </p:sp>
      <p:pic>
        <p:nvPicPr>
          <p:cNvPr id="6" name="Grafik2"/>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D///8AAAAAAAAAAAAAAAAAAAAAAAAAAABkAAAAZAAAAAAAAAAjAAAABAAAAGQAAAAXAAAAFAAAAAAAAAAAAAAA/38AAP9/AAAAAAAACQAAAAQAAACdAC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ACEAAAAYAAAAFAAAAAAAAAA8FQAA0REAAMYoAAAQAAAAJgAAAAgAAAD//////////zAAAAAUAAAAAAAAAAAA//8AAAEAAAD//wAAAQA="/>
              </a:ext>
            </a:extLst>
          </p:cNvPicPr>
          <p:nvPr/>
        </p:nvPicPr>
        <p:blipFill>
          <a:blip r:embed="rId3">
            <a:clrChange>
              <a:clrFrom>
                <a:srgbClr val="FFFFFF"/>
              </a:clrFrom>
              <a:clrTo>
                <a:srgbClr val="FFFFFF">
                  <a:alpha val="0"/>
                </a:srgbClr>
              </a:clrTo>
            </a:clrChange>
          </a:blip>
          <a:stretch>
            <a:fillRect/>
          </a:stretch>
        </p:blipFill>
        <p:spPr>
          <a:xfrm>
            <a:off x="0" y="3451860"/>
            <a:ext cx="2896235" cy="3176270"/>
          </a:xfrm>
          <a:prstGeom prst="rect">
            <a:avLst/>
          </a:prstGeom>
          <a:noFill/>
          <a:ln>
            <a:noFill/>
          </a:ln>
          <a:effectLst/>
        </p:spPr>
      </p:pic>
      <p:sp>
        <p:nvSpPr>
          <p:cNvPr id="7" name="Textbox4"/>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BcDAAD/fwAA/38AAAAAAAAJAAAABAAAAEIB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WwcAAHQpAABKDgAAiCsAABAAAAAmAAAACAAAAP//////////MAAAABQAAAAAAAAAAAD//wAAAQAAAP//AAABAA=="/>
              </a:ext>
            </a:extLst>
          </p:cNvSpPr>
          <p:nvPr/>
        </p:nvSpPr>
        <p:spPr>
          <a:xfrm>
            <a:off x="1195705" y="6738620"/>
            <a:ext cx="1127125" cy="337820"/>
          </a:xfrm>
          <a:prstGeom prst="rect">
            <a:avLst/>
          </a:prstGeom>
          <a:noFill/>
          <a:ln>
            <a:noFill/>
          </a:ln>
          <a:effectLst/>
        </p:spPr>
        <p:txBody>
          <a:bodyPr vert="horz" wrap="square" numCol="1" spcCol="215900" anchor="t"/>
          <a:lstStyle/>
          <a:p>
            <a:pPr>
              <a:defRPr cap="none">
                <a:solidFill>
                  <a:srgbClr val="FFFFFF"/>
                </a:solidFill>
              </a:defRPr>
            </a:pPr>
            <a:r>
              <a:t>2009-029</a:t>
            </a:r>
          </a:p>
        </p:txBody>
      </p:sp>
    </p:spTree>
  </p:cSld>
  <p:clrMapOvr>
    <a:masterClrMapping/>
  </p:clrMapOvr>
  <p:transition spd="med" p14:dur="1300" advClick="0" advTm="26000">
    <p:strips/>
    <p:extLst>
      <p:ext uri="smNativeData">
        <pr:smNativeData xmlns:pr="smNativeData" xmlns="smNativeData" val="FSRlaQAAAAAUBQAAAAAAAAkAAAAEAAAAkGUAAAAAAAABAAAAAAAAAAAAAAAAAAAAAAAAAAEAAAABAAAA"/>
      </p:ext>
    </p:extLst>
  </p:transition>
  <p:timing>
    <p:tnLst>
      <p:par>
        <p:cTn id="1" dur="indefinite" restart="never" nodeType="tmRoot"/>
      </p:par>
    </p:tnLst>
  </p:timing>
</p:sld>
</file>

<file path=ppt/slides/slide9.xml><?xml version="1.0" encoding="utf-8"?>
<p:sld xmlns:p="http://schemas.openxmlformats.org/presentationml/2006/main" xmlns:mc="http://schemas.openxmlformats.org/markup-compatibility/2006" xmlns:p14="http://schemas.microsoft.com/office/powerpoint/2010/main" xmlns:p15="http://schemas.microsoft.com/office/powerpoint/2012/main" xmlns:r="http://schemas.openxmlformats.org/officeDocument/2006/relationships" xmlns:a="http://schemas.openxmlformats.org/drawingml/2006/main" mc:Ignorable="p14">
  <p:cSld>
    <p:bg>
      <p:bgPr>
        <a:solidFill>
          <a:srgbClr val="7F0000"/>
        </a:solidFill>
        <a:effectLst/>
      </p:bgPr>
    </p:bg>
    <p:spTree>
      <p:nvGrpSpPr>
        <p:cNvPr id="1" name=""/>
        <p:cNvGrpSpPr/>
        <p:nvPr/>
      </p:nvGrpSpPr>
      <p:grpSpPr>
        <a:xfrm>
          <a:off x="0" y="0"/>
          <a:ext cx="0" cy="0"/>
          <a:chOff x="0" y="0"/>
          <a:chExt cx="0" cy="0"/>
        </a:xfrm>
      </p:grpSpPr>
      <p:sp>
        <p:nvSpPr>
          <p:cNvPr id="2" name="Textbox1"/>
          <p:cNvSpPr txBox="1">
            <a:extLst>
              <a:ext uri="smNativeData">
                <pr:smNativeData xmlns:pr="smNativeData" xmlns="smNativeData" val="SMDATA_16_FSRlaRMAAAAlAAAAEg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u+DjBf///wEAAAAAAAAAAAAAAAAAAAAAAAAAAAAAAAAAAAAAAAAAAAAAAAJ/f38AgICAA8zMzADAwP8Af39/AAAAAAAAAAAAAAAAAAAAAAAAAAAAIQAAABgAAAAUAAAA0QIAAGUBAAAfPwAAHTAAABAAAAAmAAAACAAAAP//////////MAAAABQAAAAAAAAAAAD//wAAAQAAAP//AAABAA=="/>
              </a:ext>
            </a:extLst>
          </p:cNvSpPr>
          <p:nvPr/>
        </p:nvSpPr>
        <p:spPr>
          <a:xfrm>
            <a:off x="457835" y="226695"/>
            <a:ext cx="9803130" cy="7594600"/>
          </a:xfrm>
          <a:prstGeom prst="rect">
            <a:avLst/>
          </a:prstGeom>
          <a:noFill/>
          <a:ln>
            <a:noFill/>
          </a:ln>
          <a:effectLst/>
        </p:spPr>
        <p:txBody>
          <a:bodyPr vert="horz" wrap="square" numCol="1" spcCol="215900" anchor="t"/>
          <a:lstStyle/>
          <a:p>
            <a:pPr algn="l">
              <a:defRPr sz="3000" b="1" cap="none">
                <a:solidFill>
                  <a:srgbClr val="FFFFFF"/>
                </a:solidFill>
              </a:defRPr>
            </a:pPr>
            <a:r>
              <a:t>Aus diesem Grund wurde noch eine dritte Linie </a:t>
            </a:r>
          </a:p>
          <a:p>
            <a:pPr algn="l">
              <a:defRPr sz="3000" b="1" cap="none">
                <a:solidFill>
                  <a:srgbClr val="FFFFFF"/>
                </a:solidFill>
              </a:defRPr>
            </a:pPr>
            <a:r>
              <a:t>mit Japan Hoso aus dem Bestand von </a:t>
            </a:r>
          </a:p>
          <a:p>
            <a:pPr algn="l">
              <a:defRPr sz="3000" b="1" cap="none">
                <a:solidFill>
                  <a:srgbClr val="FFFFFF"/>
                </a:solidFill>
              </a:defRPr>
            </a:pPr>
            <a:r>
              <a:t>Reinhard Busche aufgebaut und eingekreuzt.</a:t>
            </a:r>
          </a:p>
          <a:p>
            <a:pPr algn="ctr">
              <a:defRPr sz="3000" b="1" cap="none">
                <a:solidFill>
                  <a:srgbClr val="FFFFFF"/>
                </a:solidFill>
              </a:defRPr>
            </a:pPr>
          </a:p>
          <a:p>
            <a:pPr algn="ctr">
              <a:defRPr sz="3000" b="1" cap="none">
                <a:solidFill>
                  <a:srgbClr val="FFFFFF"/>
                </a:solidFill>
              </a:defRPr>
            </a:pPr>
          </a:p>
          <a:p>
            <a:pPr algn="ctr">
              <a:defRPr sz="3000" b="1" cap="none">
                <a:solidFill>
                  <a:srgbClr val="FFFFFF"/>
                </a:solidFill>
              </a:defRPr>
            </a:pPr>
          </a:p>
          <a:p>
            <a:pPr algn="ctr">
              <a:defRPr sz="3000" b="1" cap="none">
                <a:solidFill>
                  <a:srgbClr val="FFFFFF"/>
                </a:solidFill>
              </a:defRPr>
            </a:pPr>
          </a:p>
          <a:p>
            <a:pPr algn="ctr">
              <a:defRPr sz="3000" b="1" cap="none">
                <a:solidFill>
                  <a:srgbClr val="FFFFFF"/>
                </a:solidFill>
              </a:defRPr>
            </a:pPr>
          </a:p>
          <a:p>
            <a:pPr algn="ctr">
              <a:defRPr sz="3000" b="1" cap="none">
                <a:solidFill>
                  <a:srgbClr val="FFFFFF"/>
                </a:solidFill>
              </a:defRPr>
            </a:pPr>
          </a:p>
          <a:p>
            <a:pPr algn="ctr">
              <a:defRPr sz="3000" b="1" cap="none">
                <a:solidFill>
                  <a:srgbClr val="FFFFFF"/>
                </a:solidFill>
              </a:defRPr>
            </a:pPr>
          </a:p>
          <a:p>
            <a:pPr algn="ctr">
              <a:defRPr sz="3000" b="1" cap="none">
                <a:solidFill>
                  <a:srgbClr val="FFFFFF"/>
                </a:solidFill>
              </a:defRPr>
            </a:pPr>
          </a:p>
          <a:p>
            <a:pPr algn="ctr">
              <a:defRPr sz="3000" b="1" cap="none">
                <a:solidFill>
                  <a:srgbClr val="FFFFFF"/>
                </a:solidFill>
              </a:defRPr>
            </a:pPr>
          </a:p>
          <a:p>
            <a:pPr algn="l">
              <a:defRPr sz="3000" b="1" cap="none">
                <a:solidFill>
                  <a:srgbClr val="FFFFFF"/>
                </a:solidFill>
              </a:defRPr>
            </a:pPr>
            <a:r>
              <a:t>Von allen 3 Linien (Gloster, Fife Fancy und Japan Hoso) </a:t>
            </a:r>
          </a:p>
          <a:p>
            <a:pPr algn="l">
              <a:defRPr sz="3000" b="1" cap="none">
                <a:solidFill>
                  <a:srgbClr val="FFFFFF"/>
                </a:solidFill>
              </a:defRPr>
            </a:pPr>
            <a:r>
              <a:t>sind heute noch einige Altvögel (F3/F4) vorhanden und werden bei Bedarf wieder auf Urenkel zurückgekreuzt.</a:t>
            </a:r>
          </a:p>
        </p:txBody>
      </p:sp>
      <p:pic>
        <p:nvPicPr>
          <p:cNvPr id="3" name="Grafik2"/>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Cqvng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qr54ACEAAAAYAAAAFAAAABInAACDDAAABDsAALchAAAQAAAAJgAAAAgAAAD//////////zAAAAAUAAAAAAAAAAAA//8AAAEAAAD//wAAAQA="/>
              </a:ext>
            </a:extLst>
          </p:cNvPicPr>
          <p:nvPr/>
        </p:nvPicPr>
        <p:blipFill>
          <a:blip r:embed="rId2">
            <a:clrChange>
              <a:clrFrom>
                <a:srgbClr val="AABE78"/>
              </a:clrFrom>
              <a:clrTo>
                <a:srgbClr val="AABE78">
                  <a:alpha val="0"/>
                </a:srgbClr>
              </a:clrTo>
            </a:clrChange>
          </a:blip>
          <a:stretch>
            <a:fillRect/>
          </a:stretch>
        </p:blipFill>
        <p:spPr>
          <a:xfrm flipH="1">
            <a:off x="6351270" y="2033905"/>
            <a:ext cx="3242310" cy="3446780"/>
          </a:xfrm>
          <a:prstGeom prst="rect">
            <a:avLst/>
          </a:prstGeom>
          <a:noFill/>
          <a:ln>
            <a:noFill/>
          </a:ln>
          <a:effectLst/>
        </p:spPr>
      </p:pic>
      <p:pic>
        <p:nvPicPr>
          <p:cNvPr id="4" name="Grafik1"/>
          <p:cNvPicPr>
            <a:picLocks noChangeAspect="1"/>
            <a:extLst>
              <a:ext uri="smNativeData">
                <pr:smNativeData xmlns:pr="smNativeData" xmlns="smNativeData" val="SMDATA_18_FSRlaRMAAAAlAAAAEQAAAC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AAEAAABkAAAAAAAAABQAAABAHwAAAAAAACYAAAAAAAAAwOD//wAAAAAmAAAAZAAAABYAAABMAAAAAAAAAAAAAAAEAAAAAAAAAAEAAACAgIAKAAAAACgAAAAoAAAAZAAAAGQAAAAAAAAAzMzMAAAAAABQAAAAUAAAAGQAAABkAAAAAAAAAAcAAAA4AAAAAAAAAAAAAAAAAAAA////AAIAAAB/AAAAAAAAAAAAAAAAAAAAAAAAAAAAAABkAAAAZAAAAAAAAAAjAAAABAAAAGQAAAAXAAAAFAAAAAAAAAAAAAAA/38AAP9/AAAAAAAACQAAAAQAAAB9////HgAAAGgAAAAAAAAAAAAAAAAAAAAAAAAAAAAAABAnAAAQJwAAAAAAAAAAAAAAAAAAAAAAAAAAAAAAAAAAAAAAAAAAAAAUAAAAAAAAAMDA/wAAAAAAZAAAADIAAAAAAAAAZAAAAAAAAAB/f38ADAAAACIAAAAYAAAAAAAAAAAAAAAAAAAAAAAAAAAAAAAAAAAAJAAAACQAAAAAAAAABwAAAAAAAAAAAAAAAAAAAAAAAAAAAAAAAAAAAH9/fwAlAAAAWAAAAAAAAAAAAAAAAAAAAAAAAAAAAAAAAAAAAAAAAAAAAAAAAAAAAAAAAAAAAAAAPwAAAAAAAACghgEAAAAAAAAAAAAAAAAADAAAAAEAAAAAAAAAAAAAAAAAAAAfAAAAVAAAALvg4wX///8BAAAAAAAAAAAAAAAAAAAAAAAAAAAAAAAAAAAAAAAAAAAAAAACf39/AICAgAPMzMwAwMD/AH9/fwAAAAAAAAAAAAAAAAD///8AfwAAACEAAAAYAAAAFAAAANYXAAB6CwAAEicAAMEiAAAQAAAAJgAAAAgAAAD//////////zAAAAAUAAAAAAAAAAAA//8AAAEAAAD//wAAAQA="/>
              </a:ext>
            </a:extLst>
          </p:cNvPicPr>
          <p:nvPr/>
        </p:nvPicPr>
        <p:blipFill>
          <a:blip r:embed="rId3">
            <a:clrChange>
              <a:clrFrom>
                <a:srgbClr val="7F0000"/>
              </a:clrFrom>
              <a:clrTo>
                <a:srgbClr val="7F0000">
                  <a:alpha val="0"/>
                </a:srgbClr>
              </a:clrTo>
            </a:clrChange>
          </a:blip>
          <a:stretch>
            <a:fillRect/>
          </a:stretch>
        </p:blipFill>
        <p:spPr>
          <a:xfrm flipH="1">
            <a:off x="3874770" y="1865630"/>
            <a:ext cx="2476500" cy="3783965"/>
          </a:xfrm>
          <a:prstGeom prst="rect">
            <a:avLst/>
          </a:prstGeom>
          <a:noFill/>
          <a:ln>
            <a:noFill/>
          </a:ln>
          <a:effectLst/>
        </p:spPr>
      </p:pic>
    </p:spTree>
  </p:cSld>
  <p:clrMapOvr>
    <a:masterClrMapping/>
  </p:clrMapOvr>
  <p:transition spd="med" p14:dur="1300" advClick="0" advTm="23000">
    <p:plus/>
    <p:extLst>
      <p:ext uri="smNativeData">
        <pr:smNativeData xmlns:pr="smNativeData" xmlns="smNativeData" val="FSRlaQAAAAAUBQAAAAAAABIAAAAAAAAA2FkAAAAAAAABAAAAAAAAAAAAAAAAAAAAAAAAAAEAAAABAAAA"/>
      </p:ext>
    </p:extLst>
  </p:transition>
  <p:timing>
    <p:tnLst>
      <p:par>
        <p:cTn id="1" dur="indefinite" restart="never" nodeType="tmRoot"/>
      </p:par>
    </p:tnLst>
  </p:timing>
</p:sld>
</file>

<file path=ppt/theme/theme1.xml><?xml version="1.0" encoding="utf-8"?>
<a:theme xmlns:a="http://schemas.openxmlformats.org/drawingml/2006/main" name="Presentation">
  <a:themeElements>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Calibri"/>
        <a:ea typeface="SimSun"/>
        <a:cs typeface="Times New Roman"/>
      </a:majorFont>
      <a:minorFont>
        <a:latin typeface="Calibri"/>
        <a:ea typeface="SimSu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969696"/>
        </a:lt2>
        <a:accent1>
          <a:srgbClr val="FBDF53"/>
        </a:accent1>
        <a:accent2>
          <a:srgbClr val="FF9966"/>
        </a:accent2>
        <a:accent3>
          <a:srgbClr val="DF7986"/>
        </a:accent3>
        <a:accent4>
          <a:srgbClr val="BF59A6"/>
        </a:accent4>
        <a:accent5>
          <a:srgbClr val="9F39C6"/>
        </a:accent5>
        <a:accent6>
          <a:srgbClr val="7F19E6"/>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808080"/>
        </a:lt2>
        <a:accent1>
          <a:srgbClr val="99CCFF"/>
        </a:accent1>
        <a:accent2>
          <a:srgbClr val="CCCCFF"/>
        </a:accent2>
        <a:accent3>
          <a:srgbClr val="ACACDF"/>
        </a:accent3>
        <a:accent4>
          <a:srgbClr val="9C9CBF"/>
        </a:accent4>
        <a:accent5>
          <a:srgbClr val="7C7C9F"/>
        </a:accent5>
        <a:accent6>
          <a:srgbClr val="5C5C7F"/>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DEF6F1"/>
        </a:lt1>
        <a:dk2>
          <a:srgbClr val="000000"/>
        </a:dk2>
        <a:lt2>
          <a:srgbClr val="969696"/>
        </a:lt2>
        <a:accent1>
          <a:srgbClr val="FFFFFF"/>
        </a:accent1>
        <a:accent2>
          <a:srgbClr val="8DC6FF"/>
        </a:accent2>
        <a:accent3>
          <a:srgbClr val="6DA6DF"/>
        </a:accent3>
        <a:accent4>
          <a:srgbClr val="4D86BF"/>
        </a:accent4>
        <a:accent5>
          <a:srgbClr val="2D669F"/>
        </a:accent5>
        <a:accent6>
          <a:srgbClr val="0D467F"/>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D9"/>
        </a:lt1>
        <a:dk2>
          <a:srgbClr val="000000"/>
        </a:dk2>
        <a:lt2>
          <a:srgbClr val="777777"/>
        </a:lt2>
        <a:accent1>
          <a:srgbClr val="FFFFF7"/>
        </a:accent1>
        <a:accent2>
          <a:srgbClr val="33CCCC"/>
        </a:accent2>
        <a:accent3>
          <a:srgbClr val="53ACAC"/>
        </a:accent3>
        <a:accent4>
          <a:srgbClr val="738C8C"/>
        </a:accent4>
        <a:accent5>
          <a:srgbClr val="936C6C"/>
        </a:accent5>
        <a:accent6>
          <a:srgbClr val="B34C4C"/>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6">
        <a:dk1>
          <a:srgbClr val="FFFFFF"/>
        </a:dk1>
        <a:lt1>
          <a:srgbClr val="008080"/>
        </a:lt1>
        <a:dk2>
          <a:srgbClr val="FFFF99"/>
        </a:dk2>
        <a:lt2>
          <a:srgbClr val="005A58"/>
        </a:lt2>
        <a:accent1>
          <a:srgbClr val="006462"/>
        </a:accent1>
        <a:accent2>
          <a:srgbClr val="6D6FC7"/>
        </a:accent2>
        <a:accent3>
          <a:srgbClr val="6D8FA7"/>
        </a:accent3>
        <a:accent4>
          <a:srgbClr val="8DAF87"/>
        </a:accent4>
        <a:accent5>
          <a:srgbClr val="ADCF67"/>
        </a:accent5>
        <a:accent6>
          <a:srgbClr val="CDEF47"/>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Presentation 7">
        <a:dk1>
          <a:srgbClr val="FFFFFF"/>
        </a:dk1>
        <a:lt1>
          <a:srgbClr val="800000"/>
        </a:lt1>
        <a:dk2>
          <a:srgbClr val="DFD293"/>
        </a:dk2>
        <a:lt2>
          <a:srgbClr val="5C1F00"/>
        </a:lt2>
        <a:accent1>
          <a:srgbClr val="CC3300"/>
        </a:accent1>
        <a:accent2>
          <a:srgbClr val="BE7960"/>
        </a:accent2>
        <a:accent3>
          <a:srgbClr val="9E9980"/>
        </a:accent3>
        <a:accent4>
          <a:srgbClr val="7EB9A0"/>
        </a:accent4>
        <a:accent5>
          <a:srgbClr val="5EC9C0"/>
        </a:accent5>
        <a:accent6>
          <a:srgbClr val="3EE9E0"/>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Presentation 8">
        <a:dk1>
          <a:srgbClr val="FFFFFF"/>
        </a:dk1>
        <a:lt1>
          <a:srgbClr val="000099"/>
        </a:lt1>
        <a:dk2>
          <a:srgbClr val="CCFFFF"/>
        </a:dk2>
        <a:lt2>
          <a:srgbClr val="003366"/>
        </a:lt2>
        <a:accent1>
          <a:srgbClr val="3366CC"/>
        </a:accent1>
        <a:accent2>
          <a:srgbClr val="00B000"/>
        </a:accent2>
        <a:accent3>
          <a:srgbClr val="209020"/>
        </a:accent3>
        <a:accent4>
          <a:srgbClr val="407040"/>
        </a:accent4>
        <a:accent5>
          <a:srgbClr val="605060"/>
        </a:accent5>
        <a:accent6>
          <a:srgbClr val="80308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Presentation 9">
        <a:dk1>
          <a:srgbClr val="FFFFFF"/>
        </a:dk1>
        <a:lt1>
          <a:srgbClr val="000000"/>
        </a:lt1>
        <a:dk2>
          <a:srgbClr val="E3EBF1"/>
        </a:dk2>
        <a:lt2>
          <a:srgbClr val="336699"/>
        </a:lt2>
        <a:accent1>
          <a:srgbClr val="003399"/>
        </a:accent1>
        <a:accent2>
          <a:srgbClr val="468A4B"/>
        </a:accent2>
        <a:accent3>
          <a:srgbClr val="666A6B"/>
        </a:accent3>
        <a:accent4>
          <a:srgbClr val="864A8B"/>
        </a:accent4>
        <a:accent5>
          <a:srgbClr val="A62AAB"/>
        </a:accent5>
        <a:accent6>
          <a:srgbClr val="C60ACB"/>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Presentation 10">
        <a:dk1>
          <a:srgbClr val="FFFFFF"/>
        </a:dk1>
        <a:lt1>
          <a:srgbClr val="686B5D"/>
        </a:lt1>
        <a:dk2>
          <a:srgbClr val="D1D1CB"/>
        </a:dk2>
        <a:lt2>
          <a:srgbClr val="777777"/>
        </a:lt2>
        <a:accent1>
          <a:srgbClr val="909082"/>
        </a:accent1>
        <a:accent2>
          <a:srgbClr val="809EA8"/>
        </a:accent2>
        <a:accent3>
          <a:srgbClr val="A07E88"/>
        </a:accent3>
        <a:accent4>
          <a:srgbClr val="C05E68"/>
        </a:accent4>
        <a:accent5>
          <a:srgbClr val="E03E48"/>
        </a:accent5>
        <a:accent6>
          <a:srgbClr val="FF1E2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Presentation 11">
        <a:dk1>
          <a:srgbClr val="FFFFFF"/>
        </a:dk1>
        <a:lt1>
          <a:srgbClr val="666699"/>
        </a:lt1>
        <a:dk2>
          <a:srgbClr val="FFFFFF"/>
        </a:dk2>
        <a:lt2>
          <a:srgbClr val="3E3E5C"/>
        </a:lt2>
        <a:accent1>
          <a:srgbClr val="60597B"/>
        </a:accent1>
        <a:accent2>
          <a:srgbClr val="6666FF"/>
        </a:accent2>
        <a:accent3>
          <a:srgbClr val="8686DF"/>
        </a:accent3>
        <a:accent4>
          <a:srgbClr val="A6A6BF"/>
        </a:accent4>
        <a:accent5>
          <a:srgbClr val="C6C69F"/>
        </a:accent5>
        <a:accent6>
          <a:srgbClr val="E6E67F"/>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Presentation 12">
        <a:dk1>
          <a:srgbClr val="FFFFFF"/>
        </a:dk1>
        <a:lt1>
          <a:srgbClr val="523E26"/>
        </a:lt1>
        <a:dk2>
          <a:srgbClr val="DFC08D"/>
        </a:dk2>
        <a:lt2>
          <a:srgbClr val="2D2015"/>
        </a:lt2>
        <a:accent1>
          <a:srgbClr val="8C7B70"/>
        </a:accent1>
        <a:accent2>
          <a:srgbClr val="8F5F2F"/>
        </a:accent2>
        <a:accent3>
          <a:srgbClr val="8F7F4F"/>
        </a:accent3>
        <a:accent4>
          <a:srgbClr val="6F9F6F"/>
        </a:accent4>
        <a:accent5>
          <a:srgbClr val="4FBF8F"/>
        </a:accent5>
        <a:accent6>
          <a:srgbClr val="2FDFAF"/>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Presentation 13">
        <a:dk1>
          <a:srgbClr val="FFFFFF"/>
        </a:dk1>
        <a:lt1>
          <a:srgbClr val="008080"/>
        </a:lt1>
        <a:dk2>
          <a:srgbClr val="FFFF99"/>
        </a:dk2>
        <a:lt2>
          <a:srgbClr val="005A58"/>
        </a:lt2>
        <a:accent1>
          <a:srgbClr val="FF0000"/>
        </a:accent1>
        <a:accent2>
          <a:srgbClr val="884A63"/>
        </a:accent2>
        <a:accent3>
          <a:srgbClr val="6D8FA7"/>
        </a:accent3>
        <a:accent4>
          <a:srgbClr val="8DAF87"/>
        </a:accent4>
        <a:accent5>
          <a:srgbClr val="ADCF67"/>
        </a:accent5>
        <a:accent6>
          <a:srgbClr val="CDEF47"/>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Presentation 14">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5">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6">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7">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8">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19">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0">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1">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2">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3">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4">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5">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6">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7">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8">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resentation 1">
    <a:dk1>
      <a:srgbClr val="000000"/>
    </a:dk1>
    <a:lt1>
      <a:srgbClr val="DEF6F1"/>
    </a:lt1>
    <a:dk2>
      <a:srgbClr val="000000"/>
    </a:dk2>
    <a:lt2>
      <a:srgbClr val="969696"/>
    </a:lt2>
    <a:accent1>
      <a:srgbClr val="FFFFFF"/>
    </a:accent1>
    <a:accent2>
      <a:srgbClr val="8DC6FF"/>
    </a:accent2>
    <a:accent3>
      <a:srgbClr val="6DA6DF"/>
    </a:accent3>
    <a:accent4>
      <a:srgbClr val="4D86BF"/>
    </a:accent4>
    <a:accent5>
      <a:srgbClr val="2D669F"/>
    </a:accent5>
    <a:accent6>
      <a:srgbClr val="0D467F"/>
    </a:accent6>
    <a:hlink>
      <a:srgbClr val="0066CC"/>
    </a:hlink>
    <a:folHlink>
      <a:srgbClr val="00A800"/>
    </a:folHlink>
  </a:clrScheme>
</a:themeOverride>
</file>

<file path=ppt/theme/themeOverride2.xml><?xml version="1.0" encoding="utf-8"?>
<a:themeOverride xmlns:a="http://schemas.openxmlformats.org/drawingml/2006/main">
  <a:clrScheme name="Presentation 1">
    <a:dk1>
      <a:srgbClr val="008080"/>
    </a:dk1>
    <a:lt1>
      <a:srgbClr val="FFFFFF"/>
    </a:lt1>
    <a:dk2>
      <a:srgbClr val="005A58"/>
    </a:dk2>
    <a:lt2>
      <a:srgbClr val="FFFF99"/>
    </a:lt2>
    <a:accent1>
      <a:srgbClr val="006462"/>
    </a:accent1>
    <a:accent2>
      <a:srgbClr val="6D6FC7"/>
    </a:accent2>
    <a:accent3>
      <a:srgbClr val="6D8FA7"/>
    </a:accent3>
    <a:accent4>
      <a:srgbClr val="8DAF87"/>
    </a:accent4>
    <a:accent5>
      <a:srgbClr val="ADCF67"/>
    </a:accent5>
    <a:accent6>
      <a:srgbClr val="CDEF47"/>
    </a:accent6>
    <a:hlink>
      <a:srgbClr val="00FFFF"/>
    </a:hlink>
    <a:folHlink>
      <a:srgbClr val="00FF00"/>
    </a:folHlink>
  </a:clrScheme>
</a:themeOverride>
</file>

<file path=ppt/theme/themeOverride3.xml><?xml version="1.0" encoding="utf-8"?>
<a:themeOverride xmlns:a="http://schemas.openxmlformats.org/drawingml/2006/main">
  <a:clrScheme name="Presentation 1">
    <a:dk1>
      <a:srgbClr val="800000"/>
    </a:dk1>
    <a:lt1>
      <a:srgbClr val="FFFFFF"/>
    </a:lt1>
    <a:dk2>
      <a:srgbClr val="5C1F00"/>
    </a:dk2>
    <a:lt2>
      <a:srgbClr val="DFD293"/>
    </a:lt2>
    <a:accent1>
      <a:srgbClr val="CC3300"/>
    </a:accent1>
    <a:accent2>
      <a:srgbClr val="BE7960"/>
    </a:accent2>
    <a:accent3>
      <a:srgbClr val="9E9980"/>
    </a:accent3>
    <a:accent4>
      <a:srgbClr val="7EB9A0"/>
    </a:accent4>
    <a:accent5>
      <a:srgbClr val="5EC9C0"/>
    </a:accent5>
    <a:accent6>
      <a:srgbClr val="3EE9E0"/>
    </a:accent6>
    <a:hlink>
      <a:srgbClr val="FFFF99"/>
    </a:hlink>
    <a:folHlink>
      <a:srgbClr val="D3A219"/>
    </a:folHlink>
  </a:clrScheme>
</a:themeOverride>
</file>

<file path=ppt/theme/themeOverride4.xml><?xml version="1.0" encoding="utf-8"?>
<a:themeOverride xmlns:a="http://schemas.openxmlformats.org/drawingml/2006/main">
  <a:clrScheme name="Presentation 1">
    <a:dk1>
      <a:srgbClr val="008080"/>
    </a:dk1>
    <a:lt1>
      <a:srgbClr val="FFFFFF"/>
    </a:lt1>
    <a:dk2>
      <a:srgbClr val="005A58"/>
    </a:dk2>
    <a:lt2>
      <a:srgbClr val="FFFF99"/>
    </a:lt2>
    <a:accent1>
      <a:srgbClr val="006462"/>
    </a:accent1>
    <a:accent2>
      <a:srgbClr val="6D6FC7"/>
    </a:accent2>
    <a:accent3>
      <a:srgbClr val="6D8FA7"/>
    </a:accent3>
    <a:accent4>
      <a:srgbClr val="8DAF87"/>
    </a:accent4>
    <a:accent5>
      <a:srgbClr val="ADCF67"/>
    </a:accent5>
    <a:accent6>
      <a:srgbClr val="CDEF47"/>
    </a:accent6>
    <a:hlink>
      <a:srgbClr val="00FFFF"/>
    </a:hlink>
    <a:folHlink>
      <a:srgbClr val="00FF00"/>
    </a:folHlink>
  </a:clrScheme>
</a:themeOverride>
</file>

<file path=ppt/theme/themeOverride5.xml><?xml version="1.0" encoding="utf-8"?>
<a:themeOverride xmlns:a="http://schemas.openxmlformats.org/drawingml/2006/main">
  <a:clrScheme name="Presentation 1">
    <a:dk1>
      <a:srgbClr val="008080"/>
    </a:dk1>
    <a:lt1>
      <a:srgbClr val="FFFFFF"/>
    </a:lt1>
    <a:dk2>
      <a:srgbClr val="005A58"/>
    </a:dk2>
    <a:lt2>
      <a:srgbClr val="FFFF99"/>
    </a:lt2>
    <a:accent1>
      <a:srgbClr val="006462"/>
    </a:accent1>
    <a:accent2>
      <a:srgbClr val="6D6FC7"/>
    </a:accent2>
    <a:accent3>
      <a:srgbClr val="6D8FA7"/>
    </a:accent3>
    <a:accent4>
      <a:srgbClr val="8DAF87"/>
    </a:accent4>
    <a:accent5>
      <a:srgbClr val="ADCF67"/>
    </a:accent5>
    <a:accent6>
      <a:srgbClr val="CDEF47"/>
    </a:accent6>
    <a:hlink>
      <a:srgbClr val="00FFFF"/>
    </a:hlink>
    <a:folHlink>
      <a:srgbClr val="00FF00"/>
    </a:folHlink>
  </a:clrScheme>
</a:themeOverride>
</file>

<file path=ppt/theme/themeOverride6.xml><?xml version="1.0" encoding="utf-8"?>
<a:themeOverride xmlns:a="http://schemas.openxmlformats.org/drawingml/2006/main">
  <a:clrScheme name="Presentation 1">
    <a:dk1>
      <a:srgbClr val="008080"/>
    </a:dk1>
    <a:lt1>
      <a:srgbClr val="FFFFFF"/>
    </a:lt1>
    <a:dk2>
      <a:srgbClr val="005A58"/>
    </a:dk2>
    <a:lt2>
      <a:srgbClr val="FFFF99"/>
    </a:lt2>
    <a:accent1>
      <a:srgbClr val="006462"/>
    </a:accent1>
    <a:accent2>
      <a:srgbClr val="6D6FC7"/>
    </a:accent2>
    <a:accent3>
      <a:srgbClr val="6D8FA7"/>
    </a:accent3>
    <a:accent4>
      <a:srgbClr val="8DAF87"/>
    </a:accent4>
    <a:accent5>
      <a:srgbClr val="ADCF67"/>
    </a:accent5>
    <a:accent6>
      <a:srgbClr val="CDEF47"/>
    </a:accent6>
    <a:hlink>
      <a:srgbClr val="00FFFF"/>
    </a:hlink>
    <a:folHlink>
      <a:srgbClr val="00FF00"/>
    </a:folHlink>
  </a:clrScheme>
</a:themeOverrid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PC</cp:lastModifiedBy>
  <cp:revision>0</cp:revision>
  <dcterms:created xsi:type="dcterms:W3CDTF">2025-12-08T19:01:08Z</dcterms:created>
  <dcterms:modified xsi:type="dcterms:W3CDTF">2026-01-12T16:40:53Z</dcterms:modified>
</cp:coreProperties>
</file>